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301" r:id="rId39"/>
    <p:sldId id="293" r:id="rId40"/>
    <p:sldId id="294" r:id="rId41"/>
    <p:sldId id="295" r:id="rId42"/>
    <p:sldId id="302" r:id="rId43"/>
    <p:sldId id="296" r:id="rId44"/>
    <p:sldId id="297" r:id="rId45"/>
    <p:sldId id="298" r:id="rId46"/>
    <p:sldId id="299" r:id="rId47"/>
    <p:sldId id="304" r:id="rId48"/>
    <p:sldId id="305" r:id="rId49"/>
    <p:sldId id="306" r:id="rId50"/>
    <p:sldId id="307" r:id="rId51"/>
    <p:sldId id="308" r:id="rId52"/>
    <p:sldId id="309" r:id="rId53"/>
    <p:sldId id="312" r:id="rId54"/>
    <p:sldId id="310" r:id="rId55"/>
    <p:sldId id="311" r:id="rId56"/>
    <p:sldId id="313" r:id="rId57"/>
    <p:sldId id="314" r:id="rId58"/>
    <p:sldId id="315" r:id="rId59"/>
    <p:sldId id="316" r:id="rId60"/>
    <p:sldId id="317" r:id="rId61"/>
    <p:sldId id="318" r:id="rId62"/>
    <p:sldId id="319" r:id="rId63"/>
    <p:sldId id="320" r:id="rId64"/>
    <p:sldId id="321" r:id="rId65"/>
    <p:sldId id="322" r:id="rId66"/>
    <p:sldId id="323" r:id="rId67"/>
    <p:sldId id="324" r:id="rId68"/>
    <p:sldId id="325" r:id="rId69"/>
    <p:sldId id="326" r:id="rId70"/>
    <p:sldId id="327" r:id="rId71"/>
    <p:sldId id="328" r:id="rId72"/>
    <p:sldId id="329" r:id="rId73"/>
    <p:sldId id="330" r:id="rId74"/>
    <p:sldId id="331" r:id="rId75"/>
    <p:sldId id="332" r:id="rId76"/>
    <p:sldId id="333" r:id="rId77"/>
    <p:sldId id="334" r:id="rId78"/>
    <p:sldId id="335" r:id="rId79"/>
    <p:sldId id="336" r:id="rId80"/>
    <p:sldId id="337" r:id="rId81"/>
    <p:sldId id="338" r:id="rId82"/>
    <p:sldId id="339" r:id="rId83"/>
    <p:sldId id="340" r:id="rId84"/>
    <p:sldId id="341" r:id="rId85"/>
    <p:sldId id="342" r:id="rId86"/>
    <p:sldId id="343" r:id="rId87"/>
    <p:sldId id="344" r:id="rId88"/>
    <p:sldId id="345" r:id="rId89"/>
    <p:sldId id="346" r:id="rId90"/>
    <p:sldId id="347" r:id="rId91"/>
    <p:sldId id="348" r:id="rId9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6" d="100"/>
          <a:sy n="66" d="100"/>
        </p:scale>
        <p:origin x="-1506" y="-10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16" name="Rounded Rectangle 15"/>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9"/>
          <p:cNvGrpSpPr>
            <a:grpSpLocks noChangeAspect="1"/>
          </p:cNvGrpSpPr>
          <p:nvPr/>
        </p:nvGrpSpPr>
        <p:grpSpPr bwMode="hidden">
          <a:xfrm>
            <a:off x="211665" y="5353963"/>
            <a:ext cx="8723376" cy="1331580"/>
            <a:chOff x="-3905250" y="4294188"/>
            <a:chExt cx="13011150" cy="1892300"/>
          </a:xfrm>
        </p:grpSpPr>
        <p:sp>
          <p:nvSpPr>
            <p:cNvPr id="11"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5"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ctrTitle"/>
          </p:nvPr>
        </p:nvSpPr>
        <p:spPr>
          <a:xfrm>
            <a:off x="685800" y="1600200"/>
            <a:ext cx="7772400" cy="1780108"/>
          </a:xfrm>
        </p:spPr>
        <p:txBody>
          <a:bodyPr anchor="b">
            <a:normAutofit/>
          </a:bodyPr>
          <a:lstStyle>
            <a:lvl1pPr>
              <a:defRPr sz="4400">
                <a:solidFill>
                  <a:srgbClr val="FFFFFF"/>
                </a:solidFill>
              </a:defRPr>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D7ABA13D-A766-44DB-8804-AD17E79CFA9E}" type="datetimeFigureOut">
              <a:rPr lang="zh-CN" altLang="en-US" smtClean="0"/>
              <a:t>2016/4/24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2B69EAAF-B8FB-45C2-A869-FBB02B9F428E}"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p>
            <a:fld id="{D7ABA13D-A766-44DB-8804-AD17E79CFA9E}" type="datetimeFigureOut">
              <a:rPr lang="zh-CN" altLang="en-US" smtClean="0"/>
              <a:t>2016/4/24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2B69EAAF-B8FB-45C2-A869-FBB02B9F428E}"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1" name="Rounded Rectangle 20"/>
          <p:cNvSpPr/>
          <p:nvPr/>
        </p:nvSpPr>
        <p:spPr bwMode="hidden">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D7ABA13D-A766-44DB-8804-AD17E79CFA9E}" type="datetimeFigureOut">
              <a:rPr lang="zh-CN" altLang="en-US" smtClean="0"/>
              <a:t>2016/4/24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2B69EAAF-B8FB-45C2-A869-FBB02B9F428E}" type="slidenum">
              <a:rPr lang="zh-CN" altLang="en-US" smtClean="0"/>
              <a:t>‹#›</a:t>
            </a:fld>
            <a:endParaRPr lang="zh-CN" altLang="en-US"/>
          </a:p>
        </p:txBody>
      </p:sp>
      <p:grpSp>
        <p:nvGrpSpPr>
          <p:cNvPr id="15" name="Group 14"/>
          <p:cNvGrpSpPr>
            <a:grpSpLocks noChangeAspect="1"/>
          </p:cNvGrpSpPr>
          <p:nvPr/>
        </p:nvGrpSpPr>
        <p:grpSpPr bwMode="hidden">
          <a:xfrm>
            <a:off x="211665" y="714191"/>
            <a:ext cx="8723376" cy="1331580"/>
            <a:chOff x="-3905250" y="4294188"/>
            <a:chExt cx="13011150" cy="1892300"/>
          </a:xfrm>
        </p:grpSpPr>
        <p:sp>
          <p:nvSpPr>
            <p:cNvPr id="16"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Vertical Title 1"/>
          <p:cNvSpPr>
            <a:spLocks noGrp="1"/>
          </p:cNvSpPr>
          <p:nvPr>
            <p:ph type="title" orient="vert"/>
          </p:nvPr>
        </p:nvSpPr>
        <p:spPr>
          <a:xfrm>
            <a:off x="6629400" y="1447800"/>
            <a:ext cx="2057400" cy="4487333"/>
          </a:xfrm>
        </p:spPr>
        <p:txBody>
          <a:bodyPr vert="eaVert" anchor="ctr"/>
          <a:lstStyle>
            <a:lvl1pPr algn="l">
              <a:defRPr>
                <a:solidFill>
                  <a:schemeClr val="tx2"/>
                </a:solidFill>
              </a:defRPr>
            </a:lvl1p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p>
            <a:fld id="{D7ABA13D-A766-44DB-8804-AD17E79CFA9E}" type="datetimeFigureOut">
              <a:rPr lang="zh-CN" altLang="en-US" smtClean="0"/>
              <a:t>2016/4/24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2B69EAAF-B8FB-45C2-A869-FBB02B9F428E}" type="slidenum">
              <a:rPr lang="zh-CN" altLang="en-US" smtClean="0"/>
              <a:t>‹#›</a:t>
            </a:fld>
            <a:endParaRPr lang="zh-CN" altLang="en-US"/>
          </a:p>
        </p:txBody>
      </p:sp>
      <p:sp>
        <p:nvSpPr>
          <p:cNvPr id="7" name="Title 6"/>
          <p:cNvSpPr>
            <a:spLocks noGrp="1"/>
          </p:cNvSpPr>
          <p:nvPr>
            <p:ph type="title"/>
          </p:nvPr>
        </p:nvSpPr>
        <p:spPr/>
        <p:txBody>
          <a:bodyPr/>
          <a:lstStyle/>
          <a:p>
            <a:r>
              <a:rPr lang="zh-CN" altLang="en-US" smtClean="0"/>
              <a:t>单击此处编辑母版标题样式</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14" name="Rounded Rectangle 13"/>
          <p:cNvSpPr/>
          <p:nvPr/>
        </p:nvSpPr>
        <p:spPr>
          <a:xfrm>
            <a:off x="228600" y="228600"/>
            <a:ext cx="8695944" cy="4736592"/>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14"/>
          <p:cNvSpPr>
            <a:spLocks/>
          </p:cNvSpPr>
          <p:nvPr/>
        </p:nvSpPr>
        <p:spPr bwMode="hidden">
          <a:xfrm>
            <a:off x="6047438" y="4203592"/>
            <a:ext cx="2876429" cy="714026"/>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18"/>
          <p:cNvSpPr>
            <a:spLocks/>
          </p:cNvSpPr>
          <p:nvPr/>
        </p:nvSpPr>
        <p:spPr bwMode="hidden">
          <a:xfrm>
            <a:off x="2619320" y="4075290"/>
            <a:ext cx="5544515" cy="850138"/>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22"/>
          <p:cNvSpPr>
            <a:spLocks/>
          </p:cNvSpPr>
          <p:nvPr/>
        </p:nvSpPr>
        <p:spPr bwMode="hidden">
          <a:xfrm>
            <a:off x="2828728" y="4087562"/>
            <a:ext cx="5467980" cy="77427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6"/>
          <p:cNvSpPr>
            <a:spLocks/>
          </p:cNvSpPr>
          <p:nvPr/>
        </p:nvSpPr>
        <p:spPr bwMode="hidden">
          <a:xfrm>
            <a:off x="5609489" y="4074174"/>
            <a:ext cx="3308000" cy="65154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3" name="Freeform 10"/>
          <p:cNvSpPr>
            <a:spLocks/>
          </p:cNvSpPr>
          <p:nvPr/>
        </p:nvSpPr>
        <p:spPr bwMode="hidden">
          <a:xfrm>
            <a:off x="211665" y="4058555"/>
            <a:ext cx="8723376" cy="1329874"/>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 name="Title 1"/>
          <p:cNvSpPr>
            <a:spLocks noGrp="1"/>
          </p:cNvSpPr>
          <p:nvPr>
            <p:ph type="title"/>
          </p:nvPr>
        </p:nvSpPr>
        <p:spPr>
          <a:xfrm>
            <a:off x="690032" y="2463560"/>
            <a:ext cx="7772400" cy="1524000"/>
          </a:xfrm>
        </p:spPr>
        <p:txBody>
          <a:bodyPr anchor="t">
            <a:normAutofit/>
          </a:bodyPr>
          <a:lstStyle>
            <a:lvl1pPr algn="ctr">
              <a:defRPr sz="44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1367365" y="1437448"/>
            <a:ext cx="6417734"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D7ABA13D-A766-44DB-8804-AD17E79CFA9E}" type="datetimeFigureOut">
              <a:rPr lang="zh-CN" altLang="en-US" smtClean="0"/>
              <a:t>2016/4/24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2B69EAAF-B8FB-45C2-A869-FBB02B9F428E}"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5" name="Date Placeholder 4"/>
          <p:cNvSpPr>
            <a:spLocks noGrp="1"/>
          </p:cNvSpPr>
          <p:nvPr>
            <p:ph type="dt" sz="half" idx="10"/>
          </p:nvPr>
        </p:nvSpPr>
        <p:spPr/>
        <p:txBody>
          <a:bodyPr/>
          <a:lstStyle/>
          <a:p>
            <a:fld id="{D7ABA13D-A766-44DB-8804-AD17E79CFA9E}" type="datetimeFigureOut">
              <a:rPr lang="zh-CN" altLang="en-US" smtClean="0"/>
              <a:t>2016/4/24</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2B69EAAF-B8FB-45C2-A869-FBB02B9F428E}" type="slidenum">
              <a:rPr lang="zh-CN" altLang="en-US" smtClean="0"/>
              <a:t>‹#›</a:t>
            </a:fld>
            <a:endParaRPr lang="zh-CN" altLang="en-US"/>
          </a:p>
        </p:txBody>
      </p:sp>
      <p:sp>
        <p:nvSpPr>
          <p:cNvPr id="9" name="Content Placeholder 8"/>
          <p:cNvSpPr>
            <a:spLocks noGrp="1"/>
          </p:cNvSpPr>
          <p:nvPr>
            <p:ph sz="quarter" idx="13"/>
          </p:nvPr>
        </p:nvSpPr>
        <p:spPr>
          <a:xfrm>
            <a:off x="676655" y="2679192"/>
            <a:ext cx="3822192" cy="34472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11" name="Content Placeholder 10"/>
          <p:cNvSpPr>
            <a:spLocks noGrp="1"/>
          </p:cNvSpPr>
          <p:nvPr>
            <p:ph sz="quarter" idx="14"/>
          </p:nvPr>
        </p:nvSpPr>
        <p:spPr>
          <a:xfrm>
            <a:off x="4645152" y="2679192"/>
            <a:ext cx="3822192" cy="34472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smtClean="0"/>
              <a:t>单击此处编辑母版标题样式</a:t>
            </a:r>
            <a:endParaRPr lang="en-US"/>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D7ABA13D-A766-44DB-8804-AD17E79CFA9E}" type="datetimeFigureOut">
              <a:rPr lang="zh-CN" altLang="en-US" smtClean="0"/>
              <a:t>2016/4/24</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2B69EAAF-B8FB-45C2-A869-FBB02B9F428E}"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Date Placeholder 2"/>
          <p:cNvSpPr>
            <a:spLocks noGrp="1"/>
          </p:cNvSpPr>
          <p:nvPr>
            <p:ph type="dt" sz="half" idx="10"/>
          </p:nvPr>
        </p:nvSpPr>
        <p:spPr/>
        <p:txBody>
          <a:bodyPr/>
          <a:lstStyle/>
          <a:p>
            <a:fld id="{D7ABA13D-A766-44DB-8804-AD17E79CFA9E}" type="datetimeFigureOut">
              <a:rPr lang="zh-CN" altLang="en-US" smtClean="0"/>
              <a:t>2016/4/24</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2B69EAAF-B8FB-45C2-A869-FBB02B9F428E}"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12" name="Rounded Rectangle 11"/>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p:cNvGrpSpPr>
            <a:grpSpLocks noChangeAspect="1"/>
          </p:cNvGrpSpPr>
          <p:nvPr/>
        </p:nvGrpSpPr>
        <p:grpSpPr bwMode="hidden">
          <a:xfrm>
            <a:off x="211665" y="714191"/>
            <a:ext cx="8723376" cy="1329874"/>
            <a:chOff x="-3905251" y="4294188"/>
            <a:chExt cx="13027839" cy="1892300"/>
          </a:xfrm>
        </p:grpSpPr>
        <p:sp>
          <p:nvSpPr>
            <p:cNvPr id="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Date Placeholder 1"/>
          <p:cNvSpPr>
            <a:spLocks noGrp="1"/>
          </p:cNvSpPr>
          <p:nvPr>
            <p:ph type="dt" sz="half" idx="10"/>
          </p:nvPr>
        </p:nvSpPr>
        <p:spPr/>
        <p:txBody>
          <a:bodyPr/>
          <a:lstStyle/>
          <a:p>
            <a:fld id="{D7ABA13D-A766-44DB-8804-AD17E79CFA9E}" type="datetimeFigureOut">
              <a:rPr lang="zh-CN" altLang="en-US" smtClean="0"/>
              <a:t>2016/4/24</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2B69EAAF-B8FB-45C2-A869-FBB02B9F428E}"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15" name="Rounded Rectangle 14"/>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D7ABA13D-A766-44DB-8804-AD17E79CFA9E}" type="datetimeFigureOut">
              <a:rPr lang="zh-CN" altLang="en-US" smtClean="0"/>
              <a:t>2016/4/24</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2B69EAAF-B8FB-45C2-A869-FBB02B9F428E}" type="slidenum">
              <a:rPr lang="zh-CN" altLang="en-US" smtClean="0"/>
              <a:t>‹#›</a:t>
            </a:fld>
            <a:endParaRPr lang="zh-CN" altLang="en-US"/>
          </a:p>
        </p:txBody>
      </p:sp>
      <p:sp>
        <p:nvSpPr>
          <p:cNvPr id="4" name="Text Placeholder 3"/>
          <p:cNvSpPr>
            <a:spLocks noGrp="1"/>
          </p:cNvSpPr>
          <p:nvPr>
            <p:ph type="body" sz="half" idx="2"/>
          </p:nvPr>
        </p:nvSpPr>
        <p:spPr>
          <a:xfrm>
            <a:off x="914400" y="3581400"/>
            <a:ext cx="3352800" cy="1905001"/>
          </a:xfrm>
        </p:spPr>
        <p:txBody>
          <a:bodyPr anchor="t">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grpSp>
        <p:nvGrpSpPr>
          <p:cNvPr id="2" name="Group 23"/>
          <p:cNvGrpSpPr>
            <a:grpSpLocks noChangeAspect="1"/>
          </p:cNvGrpSpPr>
          <p:nvPr/>
        </p:nvGrpSpPr>
        <p:grpSpPr bwMode="hidden">
          <a:xfrm>
            <a:off x="211665" y="714191"/>
            <a:ext cx="8723376" cy="1331580"/>
            <a:chOff x="-3905250" y="4294188"/>
            <a:chExt cx="13011150" cy="1892300"/>
          </a:xfrm>
        </p:grpSpPr>
        <p:sp>
          <p:nvSpPr>
            <p:cNvPr id="25"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9"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zh-CN" altLang="en-US" smtClean="0"/>
              <a:t>单击此处编辑母版标题样式</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15" name="Rounded Rectangle 14"/>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p:cNvGrpSpPr>
            <a:grpSpLocks noChangeAspect="1"/>
          </p:cNvGrpSpPr>
          <p:nvPr/>
        </p:nvGrpSpPr>
        <p:grpSpPr bwMode="hidden">
          <a:xfrm>
            <a:off x="211665" y="5353963"/>
            <a:ext cx="8723376" cy="1331580"/>
            <a:chOff x="-3905250" y="4294188"/>
            <a:chExt cx="13011150" cy="1892300"/>
          </a:xfrm>
        </p:grpSpPr>
        <p:sp>
          <p:nvSpPr>
            <p:cNvPr id="10"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4"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zh-CN" altLang="en-US" smtClean="0"/>
              <a:t>单击此处编辑母版标题样式</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D7ABA13D-A766-44DB-8804-AD17E79CFA9E}" type="datetimeFigureOut">
              <a:rPr lang="zh-CN" altLang="en-US" smtClean="0"/>
              <a:t>2016/4/24</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2B69EAAF-B8FB-45C2-A869-FBB02B9F428E}" type="slidenum">
              <a:rPr lang="zh-CN" altLang="en-US" smtClean="0"/>
              <a:t>‹#›</a:t>
            </a:fld>
            <a:endParaRPr lang="zh-CN" altLang="en-US"/>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5944" cy="2468880"/>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15"/>
          <p:cNvGrpSpPr>
            <a:grpSpLocks noChangeAspect="1"/>
          </p:cNvGrpSpPr>
          <p:nvPr/>
        </p:nvGrpSpPr>
        <p:grpSpPr bwMode="hidden">
          <a:xfrm>
            <a:off x="211665" y="1679429"/>
            <a:ext cx="8723376" cy="1329874"/>
            <a:chOff x="-3905251" y="4294188"/>
            <a:chExt cx="13027839" cy="1892300"/>
          </a:xfrm>
        </p:grpSpPr>
        <p:sp>
          <p:nvSpPr>
            <p:cNvPr id="1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Placeholder 1"/>
          <p:cNvSpPr>
            <a:spLocks noGrp="1"/>
          </p:cNvSpPr>
          <p:nvPr>
            <p:ph type="title"/>
          </p:nvPr>
        </p:nvSpPr>
        <p:spPr>
          <a:xfrm>
            <a:off x="457200" y="338328"/>
            <a:ext cx="8229600" cy="1252728"/>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4" name="Date Placeholder 3"/>
          <p:cNvSpPr>
            <a:spLocks noGrp="1"/>
          </p:cNvSpPr>
          <p:nvPr>
            <p:ph type="dt" sz="half" idx="2"/>
          </p:nvPr>
        </p:nvSpPr>
        <p:spPr>
          <a:xfrm>
            <a:off x="5163672" y="6250164"/>
            <a:ext cx="3786690" cy="365125"/>
          </a:xfrm>
          <a:prstGeom prst="rect">
            <a:avLst/>
          </a:prstGeom>
        </p:spPr>
        <p:txBody>
          <a:bodyPr vert="horz" lIns="91440" tIns="45720" rIns="91440" bIns="45720" rtlCol="0" anchor="ctr"/>
          <a:lstStyle>
            <a:lvl1pPr algn="r">
              <a:defRPr sz="1000">
                <a:solidFill>
                  <a:schemeClr val="tx2"/>
                </a:solidFill>
              </a:defRPr>
            </a:lvl1pPr>
          </a:lstStyle>
          <a:p>
            <a:fld id="{D7ABA13D-A766-44DB-8804-AD17E79CFA9E}" type="datetimeFigureOut">
              <a:rPr lang="zh-CN" altLang="en-US" smtClean="0"/>
              <a:t>2016/4/24</a:t>
            </a:fld>
            <a:endParaRPr lang="zh-CN" altLang="en-US"/>
          </a:p>
        </p:txBody>
      </p:sp>
      <p:sp>
        <p:nvSpPr>
          <p:cNvPr id="5" name="Footer Placeholder 4"/>
          <p:cNvSpPr>
            <a:spLocks noGrp="1"/>
          </p:cNvSpPr>
          <p:nvPr>
            <p:ph type="ftr" sz="quarter" idx="3"/>
          </p:nvPr>
        </p:nvSpPr>
        <p:spPr>
          <a:xfrm>
            <a:off x="193638" y="6250164"/>
            <a:ext cx="3786691" cy="365125"/>
          </a:xfrm>
          <a:prstGeom prst="rect">
            <a:avLst/>
          </a:prstGeom>
        </p:spPr>
        <p:txBody>
          <a:bodyPr vert="horz" lIns="91440" tIns="45720" rIns="91440" bIns="45720" rtlCol="0" anchor="ctr"/>
          <a:lstStyle>
            <a:lvl1pPr algn="l">
              <a:defRPr sz="1000">
                <a:solidFill>
                  <a:schemeClr val="tx2"/>
                </a:solidFill>
              </a:defRPr>
            </a:lvl1pPr>
          </a:lstStyle>
          <a:p>
            <a:endParaRPr lang="zh-CN" altLang="en-US"/>
          </a:p>
        </p:txBody>
      </p:sp>
      <p:sp>
        <p:nvSpPr>
          <p:cNvPr id="6" name="Slide Number Placeholder 5"/>
          <p:cNvSpPr>
            <a:spLocks noGrp="1"/>
          </p:cNvSpPr>
          <p:nvPr>
            <p:ph type="sldNum" sz="quarter" idx="4"/>
          </p:nvPr>
        </p:nvSpPr>
        <p:spPr>
          <a:xfrm>
            <a:off x="3991088" y="6250163"/>
            <a:ext cx="1161826" cy="365125"/>
          </a:xfrm>
          <a:prstGeom prst="rect">
            <a:avLst/>
          </a:prstGeom>
        </p:spPr>
        <p:txBody>
          <a:bodyPr vert="horz" lIns="91440" tIns="45720" rIns="91440" bIns="45720" rtlCol="0" anchor="ctr"/>
          <a:lstStyle>
            <a:lvl1pPr algn="ctr">
              <a:defRPr sz="1000">
                <a:solidFill>
                  <a:schemeClr val="tx2"/>
                </a:solidFill>
              </a:defRPr>
            </a:lvl1pPr>
          </a:lstStyle>
          <a:p>
            <a:fld id="{2B69EAAF-B8FB-45C2-A869-FBB02B9F428E}" type="slidenum">
              <a:rPr lang="zh-CN" altLang="en-US" smtClean="0"/>
              <a:t>‹#›</a:t>
            </a:fld>
            <a:endParaRPr lang="zh-CN" altLang="en-US"/>
          </a:p>
        </p:txBody>
      </p:sp>
      <p:sp>
        <p:nvSpPr>
          <p:cNvPr id="3" name="Text Placeholder 2"/>
          <p:cNvSpPr>
            <a:spLocks noGrp="1"/>
          </p:cNvSpPr>
          <p:nvPr>
            <p:ph type="body" idx="1"/>
          </p:nvPr>
        </p:nvSpPr>
        <p:spPr>
          <a:xfrm>
            <a:off x="872067" y="2675467"/>
            <a:ext cx="7408333" cy="3450696"/>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slide" Target="slide10.xml"/><Relationship Id="rId7" Type="http://schemas.openxmlformats.org/officeDocument/2006/relationships/slide" Target="slide85.xml"/><Relationship Id="rId2" Type="http://schemas.openxmlformats.org/officeDocument/2006/relationships/slide" Target="slide3.xml"/><Relationship Id="rId1" Type="http://schemas.openxmlformats.org/officeDocument/2006/relationships/slideLayout" Target="../slideLayouts/slideLayout2.xml"/><Relationship Id="rId6" Type="http://schemas.openxmlformats.org/officeDocument/2006/relationships/slide" Target="slide71.xml"/><Relationship Id="rId5" Type="http://schemas.openxmlformats.org/officeDocument/2006/relationships/slide" Target="slide52.xml"/><Relationship Id="rId4" Type="http://schemas.openxmlformats.org/officeDocument/2006/relationships/slide" Target="slide34.xml"/></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zh-CN" b="1" dirty="0"/>
              <a:t>第</a:t>
            </a:r>
            <a:r>
              <a:rPr lang="en-US" altLang="zh-CN" b="1" dirty="0"/>
              <a:t>6</a:t>
            </a:r>
            <a:r>
              <a:rPr lang="zh-CN" altLang="zh-CN" b="1" dirty="0"/>
              <a:t>章</a:t>
            </a:r>
            <a:r>
              <a:rPr lang="en-US" altLang="zh-CN" b="1" dirty="0"/>
              <a:t>  </a:t>
            </a:r>
            <a:r>
              <a:rPr lang="zh-CN" altLang="zh-CN" b="1" dirty="0"/>
              <a:t>电子表格处理</a:t>
            </a:r>
            <a:r>
              <a:rPr lang="zh-CN" altLang="zh-CN" b="1" dirty="0" smtClean="0"/>
              <a:t>基础</a:t>
            </a:r>
            <a:endParaRPr lang="zh-CN" altLang="en-US" dirty="0"/>
          </a:p>
        </p:txBody>
      </p:sp>
      <p:sp>
        <p:nvSpPr>
          <p:cNvPr id="3" name="副标题 2"/>
          <p:cNvSpPr>
            <a:spLocks noGrp="1"/>
          </p:cNvSpPr>
          <p:nvPr>
            <p:ph type="subTitle" idx="1"/>
          </p:nvPr>
        </p:nvSpPr>
        <p:spPr/>
        <p:txBody>
          <a:bodyPr/>
          <a:lstStyle/>
          <a:p>
            <a:r>
              <a:rPr lang="zh-CN" altLang="en-US" dirty="0" smtClean="0"/>
              <a:t>主讲教师：</a:t>
            </a:r>
            <a:endParaRPr lang="zh-CN" altLang="en-US" dirty="0"/>
          </a:p>
        </p:txBody>
      </p:sp>
    </p:spTree>
    <p:extLst>
      <p:ext uri="{BB962C8B-B14F-4D97-AF65-F5344CB8AC3E}">
        <p14:creationId xmlns:p14="http://schemas.microsoft.com/office/powerpoint/2010/main" val="75248253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lnSpcReduction="20000"/>
          </a:bodyPr>
          <a:lstStyle/>
          <a:p>
            <a:r>
              <a:rPr lang="en-US" altLang="zh-CN" b="1" dirty="0"/>
              <a:t>6.2.1  </a:t>
            </a:r>
            <a:r>
              <a:rPr lang="zh-CN" altLang="zh-CN" b="1" dirty="0"/>
              <a:t>操作区域的选定</a:t>
            </a:r>
          </a:p>
          <a:p>
            <a:pPr marL="301943" lvl="1" indent="0">
              <a:buNone/>
            </a:pPr>
            <a:r>
              <a:rPr lang="en-US" altLang="zh-CN" dirty="0" smtClean="0"/>
              <a:t>         </a:t>
            </a:r>
            <a:r>
              <a:rPr lang="zh-CN" altLang="zh-CN" dirty="0" smtClean="0"/>
              <a:t>在</a:t>
            </a:r>
            <a:r>
              <a:rPr lang="zh-CN" altLang="zh-CN" dirty="0"/>
              <a:t>输入数据之前，首先要</a:t>
            </a:r>
            <a:r>
              <a:rPr lang="zh-CN" altLang="zh-CN" dirty="0" smtClean="0"/>
              <a:t>选定</a:t>
            </a:r>
            <a:r>
              <a:rPr lang="zh-CN" altLang="en-US" dirty="0" smtClean="0"/>
              <a:t>当前</a:t>
            </a:r>
            <a:r>
              <a:rPr lang="zh-CN" altLang="zh-CN" dirty="0" smtClean="0"/>
              <a:t>工作表，然后在</a:t>
            </a:r>
            <a:r>
              <a:rPr lang="zh-CN" altLang="zh-CN" dirty="0"/>
              <a:t>该工作表区域中选定所要进行操作单元格或单元格区域，用来作为存放或编辑数据的</a:t>
            </a:r>
            <a:r>
              <a:rPr lang="zh-CN" altLang="zh-CN" dirty="0" smtClean="0"/>
              <a:t>单元区域</a:t>
            </a:r>
            <a:r>
              <a:rPr lang="zh-CN" altLang="zh-CN" dirty="0"/>
              <a:t>。</a:t>
            </a:r>
          </a:p>
          <a:p>
            <a:pPr lvl="1"/>
            <a:r>
              <a:rPr lang="zh-CN" altLang="zh-CN" b="1" dirty="0"/>
              <a:t>选定单元格</a:t>
            </a:r>
            <a:endParaRPr lang="zh-CN" altLang="zh-CN" dirty="0"/>
          </a:p>
          <a:p>
            <a:pPr lvl="2"/>
            <a:r>
              <a:rPr lang="zh-CN" altLang="zh-CN" dirty="0"/>
              <a:t>被选定的单元格称为活动单元格或当前单元格</a:t>
            </a:r>
            <a:r>
              <a:rPr lang="zh-CN" altLang="zh-CN" dirty="0" smtClean="0"/>
              <a:t>，需要选定。</a:t>
            </a:r>
            <a:r>
              <a:rPr lang="zh-CN" altLang="zh-CN" dirty="0"/>
              <a:t>键盘上的光标键和鼠标均可用来选择活动</a:t>
            </a:r>
            <a:r>
              <a:rPr lang="zh-CN" altLang="zh-CN" dirty="0" smtClean="0"/>
              <a:t>单元格</a:t>
            </a:r>
            <a:r>
              <a:rPr lang="zh-CN" altLang="en-US" dirty="0" smtClean="0"/>
              <a:t>：</a:t>
            </a:r>
            <a:endParaRPr lang="zh-CN" altLang="zh-CN" dirty="0"/>
          </a:p>
          <a:p>
            <a:pPr lvl="3"/>
            <a:r>
              <a:rPr lang="zh-CN" altLang="zh-CN" dirty="0"/>
              <a:t>当鼠标指针变为空心十字状</a:t>
            </a:r>
            <a:r>
              <a:rPr lang="en-US" altLang="zh-CN" dirty="0"/>
              <a:t>   </a:t>
            </a:r>
            <a:r>
              <a:rPr lang="zh-CN" altLang="zh-CN" dirty="0"/>
              <a:t>时，移动鼠标到想要选定的单元格位置，然后点击鼠标左键，活动单元指示框即定位于该单元格；</a:t>
            </a:r>
          </a:p>
          <a:p>
            <a:pPr lvl="3"/>
            <a:r>
              <a:rPr lang="zh-CN" altLang="zh-CN" dirty="0"/>
              <a:t>在名称框中键入要选定的单元格名称，按回车键确认即选中该</a:t>
            </a:r>
            <a:r>
              <a:rPr lang="zh-CN" altLang="zh-CN" dirty="0" smtClean="0"/>
              <a:t>单元格</a:t>
            </a:r>
            <a:r>
              <a:rPr lang="zh-CN" altLang="en-US" dirty="0"/>
              <a:t>，</a:t>
            </a:r>
            <a:r>
              <a:rPr lang="zh-CN" altLang="zh-CN" dirty="0" smtClean="0"/>
              <a:t>活动</a:t>
            </a:r>
            <a:r>
              <a:rPr lang="zh-CN" altLang="zh-CN" dirty="0"/>
              <a:t>单元指示框即定位于该单元格；</a:t>
            </a:r>
          </a:p>
          <a:p>
            <a:pPr lvl="3"/>
            <a:r>
              <a:rPr lang="zh-CN" altLang="zh-CN" dirty="0" smtClean="0"/>
              <a:t>使用</a:t>
            </a:r>
            <a:r>
              <a:rPr lang="zh-CN" altLang="zh-CN" dirty="0"/>
              <a:t>键盘的</a:t>
            </a:r>
            <a:r>
              <a:rPr lang="en-US" altLang="zh-CN" dirty="0"/>
              <a:t>4</a:t>
            </a:r>
            <a:r>
              <a:rPr lang="zh-CN" altLang="zh-CN" dirty="0"/>
              <a:t>个光标键</a:t>
            </a:r>
            <a:r>
              <a:rPr lang="zh-CN" altLang="zh-CN" dirty="0" smtClean="0"/>
              <a:t>，</a:t>
            </a:r>
            <a:r>
              <a:rPr lang="zh-CN" altLang="en-US" dirty="0" smtClean="0"/>
              <a:t>也</a:t>
            </a:r>
            <a:r>
              <a:rPr lang="zh-CN" altLang="zh-CN" dirty="0" smtClean="0"/>
              <a:t>可</a:t>
            </a:r>
            <a:r>
              <a:rPr lang="zh-CN" altLang="zh-CN" dirty="0"/>
              <a:t>将当前工作表中的活动单元指示框直接移动想要选定的单元格位置；</a:t>
            </a:r>
            <a:endParaRPr lang="zh-CN" altLang="en-US" dirty="0"/>
          </a:p>
        </p:txBody>
      </p:sp>
      <p:sp>
        <p:nvSpPr>
          <p:cNvPr id="3" name="标题 2"/>
          <p:cNvSpPr>
            <a:spLocks noGrp="1"/>
          </p:cNvSpPr>
          <p:nvPr>
            <p:ph type="title"/>
          </p:nvPr>
        </p:nvSpPr>
        <p:spPr/>
        <p:txBody>
          <a:bodyPr/>
          <a:lstStyle/>
          <a:p>
            <a:r>
              <a:rPr lang="en-US" altLang="zh-CN" b="1" dirty="0" smtClean="0"/>
              <a:t>6.2 </a:t>
            </a:r>
            <a:r>
              <a:rPr lang="zh-CN" altLang="en-US" b="1" dirty="0" smtClean="0"/>
              <a:t>编辑工作表</a:t>
            </a:r>
            <a:endParaRPr lang="zh-CN" altLang="en-US" b="1" dirty="0"/>
          </a:p>
        </p:txBody>
      </p:sp>
    </p:spTree>
    <p:extLst>
      <p:ext uri="{BB962C8B-B14F-4D97-AF65-F5344CB8AC3E}">
        <p14:creationId xmlns:p14="http://schemas.microsoft.com/office/powerpoint/2010/main" val="9317136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lnSpcReduction="10000"/>
          </a:bodyPr>
          <a:lstStyle/>
          <a:p>
            <a:pPr lvl="1"/>
            <a:r>
              <a:rPr lang="en-US" altLang="zh-CN" b="1" dirty="0" smtClean="0"/>
              <a:t>2. </a:t>
            </a:r>
            <a:r>
              <a:rPr lang="zh-CN" altLang="zh-CN" b="1" dirty="0" smtClean="0"/>
              <a:t>选定</a:t>
            </a:r>
            <a:r>
              <a:rPr lang="zh-CN" altLang="zh-CN" b="1" dirty="0"/>
              <a:t>整行、整列、整个工作表</a:t>
            </a:r>
            <a:endParaRPr lang="zh-CN" altLang="zh-CN" dirty="0"/>
          </a:p>
          <a:p>
            <a:pPr lvl="2"/>
            <a:r>
              <a:rPr lang="en-US" altLang="zh-CN" b="1" dirty="0"/>
              <a:t>(1)</a:t>
            </a:r>
            <a:r>
              <a:rPr lang="zh-CN" altLang="zh-CN" b="1" dirty="0"/>
              <a:t>选择整行的方法</a:t>
            </a:r>
            <a:endParaRPr lang="zh-CN" altLang="zh-CN" dirty="0"/>
          </a:p>
          <a:p>
            <a:pPr lvl="3"/>
            <a:r>
              <a:rPr lang="zh-CN" altLang="zh-CN" dirty="0"/>
              <a:t>将鼠标指针移至要选择行的行号上</a:t>
            </a:r>
            <a:r>
              <a:rPr lang="zh-CN" altLang="zh-CN" dirty="0" smtClean="0"/>
              <a:t>，单击鼠标，</a:t>
            </a:r>
            <a:r>
              <a:rPr lang="zh-CN" altLang="zh-CN" dirty="0"/>
              <a:t>则选中该</a:t>
            </a:r>
            <a:r>
              <a:rPr lang="zh-CN" altLang="zh-CN" dirty="0" smtClean="0"/>
              <a:t>行</a:t>
            </a:r>
            <a:r>
              <a:rPr lang="zh-CN" altLang="en-US" dirty="0" smtClean="0"/>
              <a:t>；</a:t>
            </a:r>
            <a:endParaRPr lang="zh-CN" altLang="zh-CN" dirty="0"/>
          </a:p>
          <a:p>
            <a:pPr lvl="3"/>
            <a:r>
              <a:rPr lang="zh-CN" altLang="zh-CN" dirty="0" smtClean="0"/>
              <a:t>在</a:t>
            </a:r>
            <a:r>
              <a:rPr lang="zh-CN" altLang="zh-CN" dirty="0"/>
              <a:t>名称框中输入相应的</a:t>
            </a:r>
            <a:r>
              <a:rPr lang="en-US" altLang="zh-CN" dirty="0"/>
              <a:t>“</a:t>
            </a:r>
            <a:r>
              <a:rPr lang="zh-CN" altLang="zh-CN" dirty="0"/>
              <a:t>行号</a:t>
            </a:r>
            <a:r>
              <a:rPr lang="en-US" altLang="zh-CN" dirty="0"/>
              <a:t>:</a:t>
            </a:r>
            <a:r>
              <a:rPr lang="zh-CN" altLang="zh-CN" dirty="0"/>
              <a:t>行号</a:t>
            </a:r>
            <a:r>
              <a:rPr lang="en-US" altLang="zh-CN" dirty="0" smtClean="0"/>
              <a:t>”</a:t>
            </a:r>
            <a:r>
              <a:rPr lang="zh-CN" altLang="zh-CN" dirty="0" smtClean="0"/>
              <a:t>，</a:t>
            </a:r>
            <a:r>
              <a:rPr lang="zh-CN" altLang="zh-CN" dirty="0"/>
              <a:t>然后按回车键。</a:t>
            </a:r>
          </a:p>
          <a:p>
            <a:pPr lvl="2"/>
            <a:r>
              <a:rPr lang="en-US" altLang="zh-CN" b="1" dirty="0"/>
              <a:t>(2)</a:t>
            </a:r>
            <a:r>
              <a:rPr lang="zh-CN" altLang="zh-CN" b="1" dirty="0"/>
              <a:t>选择整列的方法</a:t>
            </a:r>
            <a:endParaRPr lang="zh-CN" altLang="zh-CN" dirty="0"/>
          </a:p>
          <a:p>
            <a:pPr lvl="3"/>
            <a:r>
              <a:rPr lang="zh-CN" altLang="zh-CN" dirty="0" smtClean="0"/>
              <a:t>将</a:t>
            </a:r>
            <a:r>
              <a:rPr lang="zh-CN" altLang="zh-CN" dirty="0"/>
              <a:t>鼠标指针移至某列的列号上</a:t>
            </a:r>
            <a:r>
              <a:rPr lang="zh-CN" altLang="zh-CN" dirty="0" smtClean="0"/>
              <a:t>，单击鼠标，</a:t>
            </a:r>
            <a:r>
              <a:rPr lang="zh-CN" altLang="zh-CN" dirty="0"/>
              <a:t>则选中该</a:t>
            </a:r>
            <a:r>
              <a:rPr lang="zh-CN" altLang="zh-CN" dirty="0" smtClean="0"/>
              <a:t>列</a:t>
            </a:r>
            <a:r>
              <a:rPr lang="zh-CN" altLang="en-US" dirty="0" smtClean="0"/>
              <a:t>；</a:t>
            </a:r>
            <a:endParaRPr lang="zh-CN" altLang="zh-CN" dirty="0"/>
          </a:p>
          <a:p>
            <a:pPr lvl="3"/>
            <a:r>
              <a:rPr lang="zh-CN" altLang="zh-CN" dirty="0" smtClean="0"/>
              <a:t>在</a:t>
            </a:r>
            <a:r>
              <a:rPr lang="zh-CN" altLang="zh-CN" dirty="0"/>
              <a:t>名称框中输入相应的</a:t>
            </a:r>
            <a:r>
              <a:rPr lang="en-US" altLang="zh-CN" dirty="0"/>
              <a:t>“</a:t>
            </a:r>
            <a:r>
              <a:rPr lang="zh-CN" altLang="zh-CN" dirty="0"/>
              <a:t>列标号</a:t>
            </a:r>
            <a:r>
              <a:rPr lang="en-US" altLang="zh-CN" dirty="0"/>
              <a:t>:</a:t>
            </a:r>
            <a:r>
              <a:rPr lang="zh-CN" altLang="zh-CN" dirty="0"/>
              <a:t>列标号</a:t>
            </a:r>
            <a:r>
              <a:rPr lang="en-US" altLang="zh-CN" dirty="0" smtClean="0"/>
              <a:t>”</a:t>
            </a:r>
            <a:r>
              <a:rPr lang="zh-CN" altLang="zh-CN" dirty="0" smtClean="0"/>
              <a:t>然后</a:t>
            </a:r>
            <a:r>
              <a:rPr lang="zh-CN" altLang="zh-CN" dirty="0"/>
              <a:t>按回车键。</a:t>
            </a:r>
          </a:p>
          <a:p>
            <a:pPr lvl="2"/>
            <a:r>
              <a:rPr lang="en-US" altLang="zh-CN" b="1" dirty="0"/>
              <a:t>(3)</a:t>
            </a:r>
            <a:r>
              <a:rPr lang="zh-CN" altLang="zh-CN" b="1" dirty="0"/>
              <a:t>选择整个工作表的方法：</a:t>
            </a:r>
            <a:endParaRPr lang="zh-CN" altLang="zh-CN" dirty="0"/>
          </a:p>
          <a:p>
            <a:pPr lvl="3"/>
            <a:r>
              <a:rPr lang="zh-CN" altLang="zh-CN" dirty="0"/>
              <a:t>单击工作表区的最左上角的“全选”</a:t>
            </a:r>
            <a:r>
              <a:rPr lang="zh-CN" altLang="zh-CN" dirty="0" smtClean="0"/>
              <a:t>按钮，</a:t>
            </a:r>
            <a:r>
              <a:rPr lang="zh-CN" altLang="zh-CN" dirty="0"/>
              <a:t>则选中该</a:t>
            </a:r>
            <a:r>
              <a:rPr lang="zh-CN" altLang="zh-CN" dirty="0" smtClean="0"/>
              <a:t>表</a:t>
            </a:r>
            <a:r>
              <a:rPr lang="zh-CN" altLang="en-US" dirty="0" smtClean="0"/>
              <a:t>；</a:t>
            </a:r>
            <a:endParaRPr lang="en-US" altLang="zh-CN" dirty="0" smtClean="0"/>
          </a:p>
          <a:p>
            <a:pPr lvl="3"/>
            <a:r>
              <a:rPr lang="zh-CN" altLang="en-US" dirty="0" smtClean="0"/>
              <a:t>同时按下</a:t>
            </a:r>
            <a:r>
              <a:rPr lang="en-US" altLang="zh-CN" dirty="0" err="1" smtClean="0"/>
              <a:t>Ctrl+A</a:t>
            </a:r>
            <a:r>
              <a:rPr lang="zh-CN" altLang="en-US" dirty="0" smtClean="0"/>
              <a:t>键。</a:t>
            </a:r>
            <a:endParaRPr lang="en-US" altLang="zh-CN" dirty="0" smtClean="0"/>
          </a:p>
        </p:txBody>
      </p:sp>
      <p:sp>
        <p:nvSpPr>
          <p:cNvPr id="3" name="标题 2"/>
          <p:cNvSpPr>
            <a:spLocks noGrp="1"/>
          </p:cNvSpPr>
          <p:nvPr>
            <p:ph type="title"/>
          </p:nvPr>
        </p:nvSpPr>
        <p:spPr/>
        <p:txBody>
          <a:bodyPr/>
          <a:lstStyle/>
          <a:p>
            <a:r>
              <a:rPr lang="en-US" altLang="zh-CN" b="1" dirty="0"/>
              <a:t>6.2 </a:t>
            </a:r>
            <a:r>
              <a:rPr lang="zh-CN" altLang="en-US" b="1" dirty="0"/>
              <a:t>编辑工作表</a:t>
            </a:r>
            <a:endParaRPr lang="zh-CN" altLang="en-US" dirty="0"/>
          </a:p>
        </p:txBody>
      </p:sp>
    </p:spTree>
    <p:extLst>
      <p:ext uri="{BB962C8B-B14F-4D97-AF65-F5344CB8AC3E}">
        <p14:creationId xmlns:p14="http://schemas.microsoft.com/office/powerpoint/2010/main" val="1869444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pPr lvl="1"/>
            <a:r>
              <a:rPr lang="en-US" altLang="zh-CN" b="1" dirty="0" smtClean="0"/>
              <a:t>3. </a:t>
            </a:r>
            <a:r>
              <a:rPr lang="zh-CN" altLang="zh-CN" b="1" dirty="0" smtClean="0"/>
              <a:t>选定</a:t>
            </a:r>
            <a:r>
              <a:rPr lang="zh-CN" altLang="zh-CN" b="1" dirty="0"/>
              <a:t>矩形区域</a:t>
            </a:r>
            <a:endParaRPr lang="zh-CN" altLang="zh-CN" dirty="0"/>
          </a:p>
          <a:p>
            <a:pPr lvl="2"/>
            <a:r>
              <a:rPr lang="zh-CN" altLang="zh-CN" dirty="0" smtClean="0"/>
              <a:t>矩形</a:t>
            </a:r>
            <a:r>
              <a:rPr lang="zh-CN" altLang="zh-CN" dirty="0"/>
              <a:t>区域的命名是由其两个对角线上两端的单元格名称来共同确定</a:t>
            </a:r>
            <a:r>
              <a:rPr lang="zh-CN" altLang="zh-CN" dirty="0" smtClean="0"/>
              <a:t>的</a:t>
            </a:r>
            <a:r>
              <a:rPr lang="zh-CN" altLang="en-US" dirty="0" smtClean="0"/>
              <a:t>；</a:t>
            </a:r>
            <a:endParaRPr lang="en-US" altLang="zh-CN" dirty="0" smtClean="0"/>
          </a:p>
          <a:p>
            <a:pPr lvl="2"/>
            <a:r>
              <a:rPr lang="zh-CN" altLang="zh-CN" dirty="0" smtClean="0"/>
              <a:t>可以</a:t>
            </a:r>
            <a:r>
              <a:rPr lang="zh-CN" altLang="zh-CN" dirty="0"/>
              <a:t>用下列方式选定由</a:t>
            </a:r>
            <a:r>
              <a:rPr lang="zh-CN" altLang="zh-CN" dirty="0" smtClean="0"/>
              <a:t>相邻</a:t>
            </a:r>
            <a:r>
              <a:rPr lang="zh-CN" altLang="zh-CN" dirty="0"/>
              <a:t>单元格组成的区域</a:t>
            </a:r>
            <a:r>
              <a:rPr lang="zh-CN" altLang="zh-CN" dirty="0" smtClean="0"/>
              <a:t>：</a:t>
            </a:r>
            <a:endParaRPr lang="en-US" altLang="zh-CN" dirty="0" smtClean="0"/>
          </a:p>
          <a:p>
            <a:pPr lvl="3"/>
            <a:r>
              <a:rPr lang="zh-CN" altLang="zh-CN" dirty="0"/>
              <a:t>选定区域的左上角单元格，按下鼠标左键不放</a:t>
            </a:r>
            <a:r>
              <a:rPr lang="zh-CN" altLang="zh-CN" dirty="0" smtClean="0"/>
              <a:t>，拖动</a:t>
            </a:r>
            <a:r>
              <a:rPr lang="zh-CN" altLang="zh-CN" dirty="0"/>
              <a:t>鼠标到区域的右下角单元格，释放鼠标</a:t>
            </a:r>
            <a:r>
              <a:rPr lang="zh-CN" altLang="zh-CN" dirty="0" smtClean="0"/>
              <a:t>，</a:t>
            </a:r>
            <a:endParaRPr lang="en-US" altLang="zh-CN" dirty="0" smtClean="0"/>
          </a:p>
          <a:p>
            <a:pPr lvl="3"/>
            <a:r>
              <a:rPr lang="zh-CN" altLang="zh-CN" dirty="0" smtClean="0"/>
              <a:t>选定</a:t>
            </a:r>
            <a:r>
              <a:rPr lang="zh-CN" altLang="zh-CN" dirty="0"/>
              <a:t>区域中的左上角单元格</a:t>
            </a:r>
            <a:r>
              <a:rPr lang="en-US" altLang="zh-CN" dirty="0"/>
              <a:t>B2</a:t>
            </a:r>
            <a:r>
              <a:rPr lang="zh-CN" altLang="zh-CN" dirty="0"/>
              <a:t>，然后压住</a:t>
            </a:r>
            <a:r>
              <a:rPr lang="en-US" altLang="zh-CN" dirty="0"/>
              <a:t>S</a:t>
            </a:r>
            <a:r>
              <a:rPr lang="en-US" altLang="zh-CN" b="1" dirty="0"/>
              <a:t>hift</a:t>
            </a:r>
            <a:r>
              <a:rPr lang="zh-CN" altLang="zh-CN" dirty="0"/>
              <a:t>键不放，移动鼠标到所选区域的右下角单元格</a:t>
            </a:r>
            <a:r>
              <a:rPr lang="en-US" altLang="zh-CN" dirty="0"/>
              <a:t>C6</a:t>
            </a:r>
            <a:r>
              <a:rPr lang="zh-CN" altLang="zh-CN" dirty="0"/>
              <a:t>，再点击</a:t>
            </a:r>
            <a:r>
              <a:rPr lang="zh-CN" altLang="zh-CN" dirty="0" smtClean="0"/>
              <a:t>鼠标</a:t>
            </a:r>
            <a:r>
              <a:rPr lang="zh-CN" altLang="en-US" dirty="0" smtClean="0"/>
              <a:t>；</a:t>
            </a:r>
            <a:endParaRPr lang="zh-CN" altLang="zh-CN" dirty="0"/>
          </a:p>
          <a:p>
            <a:pPr lvl="3"/>
            <a:r>
              <a:rPr lang="zh-CN" altLang="zh-CN" dirty="0"/>
              <a:t>在名称框中输入相应的</a:t>
            </a:r>
            <a:r>
              <a:rPr lang="en-US" altLang="zh-CN" dirty="0"/>
              <a:t>“</a:t>
            </a:r>
            <a:r>
              <a:rPr lang="zh-CN" altLang="zh-CN" dirty="0"/>
              <a:t>左上角单元格名称：右下角单元格名称</a:t>
            </a:r>
            <a:r>
              <a:rPr lang="en-US" altLang="zh-CN" dirty="0" smtClean="0"/>
              <a:t>”</a:t>
            </a:r>
            <a:r>
              <a:rPr lang="zh-CN" altLang="en-US" dirty="0" smtClean="0"/>
              <a:t>，</a:t>
            </a:r>
            <a:r>
              <a:rPr lang="zh-CN" altLang="zh-CN" dirty="0" smtClean="0"/>
              <a:t>然后</a:t>
            </a:r>
            <a:r>
              <a:rPr lang="zh-CN" altLang="zh-CN" dirty="0"/>
              <a:t>按回车键，即可选中该矩形单元格</a:t>
            </a:r>
            <a:r>
              <a:rPr lang="zh-CN" altLang="zh-CN" dirty="0" smtClean="0"/>
              <a:t>。</a:t>
            </a:r>
            <a:endParaRPr lang="zh-CN" altLang="zh-CN" dirty="0"/>
          </a:p>
        </p:txBody>
      </p:sp>
      <p:sp>
        <p:nvSpPr>
          <p:cNvPr id="3" name="标题 2"/>
          <p:cNvSpPr>
            <a:spLocks noGrp="1"/>
          </p:cNvSpPr>
          <p:nvPr>
            <p:ph type="title"/>
          </p:nvPr>
        </p:nvSpPr>
        <p:spPr/>
        <p:txBody>
          <a:bodyPr/>
          <a:lstStyle/>
          <a:p>
            <a:r>
              <a:rPr lang="en-US" altLang="zh-CN" b="1" dirty="0"/>
              <a:t>6.2 </a:t>
            </a:r>
            <a:r>
              <a:rPr lang="zh-CN" altLang="en-US" b="1" dirty="0"/>
              <a:t>编辑工作表</a:t>
            </a:r>
            <a:endParaRPr lang="zh-CN" altLang="en-US" dirty="0"/>
          </a:p>
        </p:txBody>
      </p:sp>
    </p:spTree>
    <p:extLst>
      <p:ext uri="{BB962C8B-B14F-4D97-AF65-F5344CB8AC3E}">
        <p14:creationId xmlns:p14="http://schemas.microsoft.com/office/powerpoint/2010/main" val="42313165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pPr lvl="1"/>
            <a:r>
              <a:rPr lang="en-US" altLang="zh-CN" b="1" dirty="0" smtClean="0"/>
              <a:t>4. </a:t>
            </a:r>
            <a:r>
              <a:rPr lang="zh-CN" altLang="zh-CN" b="1" dirty="0" smtClean="0"/>
              <a:t>选定</a:t>
            </a:r>
            <a:r>
              <a:rPr lang="zh-CN" altLang="zh-CN" b="1" dirty="0"/>
              <a:t>不相邻区域</a:t>
            </a:r>
            <a:endParaRPr lang="zh-CN" altLang="zh-CN" dirty="0"/>
          </a:p>
          <a:p>
            <a:pPr lvl="2"/>
            <a:r>
              <a:rPr lang="zh-CN" altLang="zh-CN" dirty="0" smtClean="0"/>
              <a:t>先</a:t>
            </a:r>
            <a:r>
              <a:rPr lang="zh-CN" altLang="zh-CN" dirty="0"/>
              <a:t>按上述</a:t>
            </a:r>
            <a:r>
              <a:rPr lang="en-US" altLang="zh-CN" dirty="0"/>
              <a:t>“</a:t>
            </a:r>
            <a:r>
              <a:rPr lang="zh-CN" altLang="zh-CN" dirty="0"/>
              <a:t>选定矩形区域</a:t>
            </a:r>
            <a:r>
              <a:rPr lang="en-US" altLang="zh-CN" dirty="0"/>
              <a:t>”</a:t>
            </a:r>
            <a:r>
              <a:rPr lang="zh-CN" altLang="zh-CN" dirty="0"/>
              <a:t>的方式选中其中的某个规则</a:t>
            </a:r>
            <a:r>
              <a:rPr lang="zh-CN" altLang="zh-CN" dirty="0" smtClean="0"/>
              <a:t>区域</a:t>
            </a:r>
            <a:r>
              <a:rPr lang="zh-CN" altLang="en-US" dirty="0" smtClean="0"/>
              <a:t>；</a:t>
            </a:r>
            <a:endParaRPr lang="en-US" altLang="zh-CN" dirty="0" smtClean="0"/>
          </a:p>
          <a:p>
            <a:pPr lvl="2"/>
            <a:r>
              <a:rPr lang="zh-CN" altLang="zh-CN" dirty="0" smtClean="0"/>
              <a:t>按下</a:t>
            </a:r>
            <a:r>
              <a:rPr lang="en-US" altLang="zh-CN" b="1" dirty="0"/>
              <a:t>Ctrl</a:t>
            </a:r>
            <a:r>
              <a:rPr lang="zh-CN" altLang="zh-CN" dirty="0"/>
              <a:t>键不放，再用同样的方式逐个选取其它区域</a:t>
            </a:r>
            <a:r>
              <a:rPr lang="zh-CN" altLang="zh-CN" dirty="0" smtClean="0"/>
              <a:t>。</a:t>
            </a:r>
            <a:endParaRPr lang="en-US" altLang="zh-CN" dirty="0" smtClean="0"/>
          </a:p>
          <a:p>
            <a:pPr lvl="2"/>
            <a:endParaRPr lang="en-US" altLang="zh-CN" dirty="0" smtClean="0"/>
          </a:p>
          <a:p>
            <a:pPr lvl="2"/>
            <a:r>
              <a:rPr lang="zh-CN" altLang="zh-CN" dirty="0" smtClean="0"/>
              <a:t>例如，</a:t>
            </a:r>
            <a:r>
              <a:rPr lang="zh-CN" altLang="en-US" dirty="0" smtClean="0"/>
              <a:t>某不相邻</a:t>
            </a:r>
            <a:r>
              <a:rPr lang="zh-CN" altLang="zh-CN" dirty="0" smtClean="0"/>
              <a:t>区域</a:t>
            </a:r>
            <a:r>
              <a:rPr lang="zh-CN" altLang="zh-CN" dirty="0"/>
              <a:t>由单元格</a:t>
            </a:r>
            <a:r>
              <a:rPr lang="en-US" altLang="zh-CN" dirty="0"/>
              <a:t>A1</a:t>
            </a:r>
            <a:r>
              <a:rPr lang="zh-CN" altLang="zh-CN" dirty="0"/>
              <a:t>、矩形区域</a:t>
            </a:r>
            <a:r>
              <a:rPr lang="en-US" altLang="zh-CN" dirty="0"/>
              <a:t>B2:C3</a:t>
            </a:r>
            <a:r>
              <a:rPr lang="zh-CN" altLang="zh-CN" dirty="0"/>
              <a:t>、矩形区域</a:t>
            </a:r>
            <a:r>
              <a:rPr lang="en-US" altLang="zh-CN" dirty="0"/>
              <a:t>A5:C5</a:t>
            </a:r>
            <a:r>
              <a:rPr lang="zh-CN" altLang="zh-CN" dirty="0"/>
              <a:t>和矩形区域</a:t>
            </a:r>
            <a:r>
              <a:rPr lang="en-US" altLang="zh-CN" dirty="0"/>
              <a:t>B7:C7</a:t>
            </a:r>
            <a:r>
              <a:rPr lang="zh-CN" altLang="zh-CN" dirty="0"/>
              <a:t>组成。选取时，可以首先点击单元格</a:t>
            </a:r>
            <a:r>
              <a:rPr lang="en-US" altLang="zh-CN" dirty="0"/>
              <a:t>A1</a:t>
            </a:r>
            <a:r>
              <a:rPr lang="zh-CN" altLang="zh-CN" dirty="0"/>
              <a:t>，然后按下</a:t>
            </a:r>
            <a:r>
              <a:rPr lang="en-US" altLang="zh-CN" b="1" dirty="0"/>
              <a:t>Ctrl</a:t>
            </a:r>
            <a:r>
              <a:rPr lang="zh-CN" altLang="zh-CN" dirty="0"/>
              <a:t>键不放，再逐个选择矩形区域</a:t>
            </a:r>
            <a:r>
              <a:rPr lang="en-US" altLang="zh-CN" dirty="0"/>
              <a:t>B2:C3</a:t>
            </a:r>
            <a:r>
              <a:rPr lang="zh-CN" altLang="zh-CN" dirty="0"/>
              <a:t>、</a:t>
            </a:r>
            <a:r>
              <a:rPr lang="en-US" altLang="zh-CN" dirty="0"/>
              <a:t>A5:C5</a:t>
            </a:r>
            <a:r>
              <a:rPr lang="zh-CN" altLang="zh-CN" dirty="0"/>
              <a:t>和</a:t>
            </a:r>
            <a:r>
              <a:rPr lang="en-US" altLang="zh-CN" dirty="0"/>
              <a:t>B7:C7</a:t>
            </a:r>
            <a:r>
              <a:rPr lang="zh-CN" altLang="zh-CN" dirty="0"/>
              <a:t>即可。</a:t>
            </a:r>
          </a:p>
        </p:txBody>
      </p:sp>
      <p:sp>
        <p:nvSpPr>
          <p:cNvPr id="3" name="标题 2"/>
          <p:cNvSpPr>
            <a:spLocks noGrp="1"/>
          </p:cNvSpPr>
          <p:nvPr>
            <p:ph type="title"/>
          </p:nvPr>
        </p:nvSpPr>
        <p:spPr/>
        <p:txBody>
          <a:bodyPr/>
          <a:lstStyle/>
          <a:p>
            <a:r>
              <a:rPr lang="en-US" altLang="zh-CN" b="1" dirty="0"/>
              <a:t>6.2 </a:t>
            </a:r>
            <a:r>
              <a:rPr lang="zh-CN" altLang="en-US" b="1" dirty="0"/>
              <a:t>编辑工作表</a:t>
            </a:r>
            <a:endParaRPr lang="zh-CN" altLang="en-US" dirty="0"/>
          </a:p>
        </p:txBody>
      </p:sp>
    </p:spTree>
    <p:extLst>
      <p:ext uri="{BB962C8B-B14F-4D97-AF65-F5344CB8AC3E}">
        <p14:creationId xmlns:p14="http://schemas.microsoft.com/office/powerpoint/2010/main" val="54778075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85000" lnSpcReduction="10000"/>
          </a:bodyPr>
          <a:lstStyle/>
          <a:p>
            <a:r>
              <a:rPr lang="en-US" altLang="zh-CN" b="1" dirty="0" smtClean="0"/>
              <a:t>6.2.2 </a:t>
            </a:r>
            <a:r>
              <a:rPr lang="zh-CN" altLang="zh-CN" b="1" dirty="0" smtClean="0"/>
              <a:t>数据</a:t>
            </a:r>
            <a:r>
              <a:rPr lang="zh-CN" altLang="zh-CN" b="1" dirty="0"/>
              <a:t>的输入</a:t>
            </a:r>
            <a:endParaRPr lang="zh-CN" altLang="zh-CN" sz="3200" b="1" dirty="0"/>
          </a:p>
          <a:p>
            <a:pPr marL="301943" lvl="1" indent="0">
              <a:buNone/>
            </a:pPr>
            <a:r>
              <a:rPr lang="en-US" altLang="zh-CN" dirty="0" smtClean="0"/>
              <a:t>         Excel </a:t>
            </a:r>
            <a:r>
              <a:rPr lang="en-US" altLang="zh-CN" dirty="0"/>
              <a:t>2010</a:t>
            </a:r>
            <a:r>
              <a:rPr lang="zh-CN" altLang="zh-CN" dirty="0"/>
              <a:t>的单元格的数据类型包括文本、数值、日期</a:t>
            </a:r>
            <a:r>
              <a:rPr lang="en-US" altLang="zh-CN" dirty="0"/>
              <a:t>/</a:t>
            </a:r>
            <a:r>
              <a:rPr lang="zh-CN" altLang="zh-CN" dirty="0"/>
              <a:t>时间、货币、逻辑、错误值和公式等</a:t>
            </a:r>
            <a:r>
              <a:rPr lang="en-US" altLang="zh-CN" dirty="0"/>
              <a:t>6</a:t>
            </a:r>
            <a:r>
              <a:rPr lang="zh-CN" altLang="zh-CN" dirty="0"/>
              <a:t>种</a:t>
            </a:r>
            <a:r>
              <a:rPr lang="zh-CN" altLang="zh-CN" dirty="0" smtClean="0"/>
              <a:t>，除</a:t>
            </a:r>
            <a:r>
              <a:rPr lang="zh-CN" altLang="zh-CN" dirty="0"/>
              <a:t>错误</a:t>
            </a:r>
            <a:r>
              <a:rPr lang="zh-CN" altLang="zh-CN" dirty="0" smtClean="0"/>
              <a:t>值外其余</a:t>
            </a:r>
            <a:r>
              <a:rPr lang="en-US" altLang="zh-CN" dirty="0"/>
              <a:t>5</a:t>
            </a:r>
            <a:r>
              <a:rPr lang="zh-CN" altLang="zh-CN" dirty="0" smtClean="0"/>
              <a:t>种</a:t>
            </a:r>
            <a:r>
              <a:rPr lang="zh-CN" altLang="en-US" dirty="0" smtClean="0"/>
              <a:t>能</a:t>
            </a:r>
            <a:r>
              <a:rPr lang="zh-CN" altLang="zh-CN" dirty="0" smtClean="0"/>
              <a:t>输入</a:t>
            </a:r>
            <a:r>
              <a:rPr lang="zh-CN" altLang="zh-CN" dirty="0"/>
              <a:t>到单元格中</a:t>
            </a:r>
            <a:r>
              <a:rPr lang="zh-CN" altLang="zh-CN" dirty="0" smtClean="0"/>
              <a:t>。</a:t>
            </a:r>
          </a:p>
          <a:p>
            <a:pPr lvl="1"/>
            <a:r>
              <a:rPr lang="en-US" altLang="zh-CN" b="1" dirty="0" smtClean="0"/>
              <a:t>1. </a:t>
            </a:r>
            <a:r>
              <a:rPr lang="zh-CN" altLang="zh-CN" b="1" dirty="0" smtClean="0"/>
              <a:t>日期型</a:t>
            </a:r>
            <a:r>
              <a:rPr lang="en-US" altLang="zh-CN" b="1" dirty="0" smtClean="0"/>
              <a:t>/</a:t>
            </a:r>
            <a:r>
              <a:rPr lang="zh-CN" altLang="zh-CN" b="1" dirty="0" smtClean="0"/>
              <a:t>时间型数据及其输入</a:t>
            </a:r>
            <a:endParaRPr lang="zh-CN" altLang="zh-CN" dirty="0" smtClean="0"/>
          </a:p>
          <a:p>
            <a:pPr marL="301943" lvl="1" indent="0">
              <a:buNone/>
            </a:pPr>
            <a:r>
              <a:rPr lang="en-US" altLang="zh-CN" dirty="0" smtClean="0"/>
              <a:t>   </a:t>
            </a:r>
            <a:r>
              <a:rPr lang="zh-CN" altLang="zh-CN" dirty="0" smtClean="0"/>
              <a:t>日期</a:t>
            </a:r>
            <a:r>
              <a:rPr lang="zh-CN" altLang="zh-CN" dirty="0"/>
              <a:t>型</a:t>
            </a:r>
            <a:r>
              <a:rPr lang="zh-CN" altLang="zh-CN" dirty="0" smtClean="0"/>
              <a:t>数据是</a:t>
            </a:r>
            <a:r>
              <a:rPr lang="zh-CN" altLang="zh-CN" dirty="0"/>
              <a:t>表示日期的</a:t>
            </a:r>
            <a:r>
              <a:rPr lang="zh-CN" altLang="zh-CN" dirty="0" smtClean="0"/>
              <a:t>数据</a:t>
            </a:r>
            <a:r>
              <a:rPr lang="zh-CN" altLang="en-US" dirty="0" smtClean="0"/>
              <a:t>。</a:t>
            </a:r>
            <a:r>
              <a:rPr lang="zh-CN" altLang="zh-CN" dirty="0" smtClean="0"/>
              <a:t>日期</a:t>
            </a:r>
            <a:r>
              <a:rPr lang="zh-CN" altLang="zh-CN" dirty="0"/>
              <a:t>的默认格式是</a:t>
            </a:r>
            <a:r>
              <a:rPr lang="en-US" altLang="zh-CN" dirty="0"/>
              <a:t>{mm/</a:t>
            </a:r>
            <a:r>
              <a:rPr lang="en-US" altLang="zh-CN" dirty="0" err="1"/>
              <a:t>dd</a:t>
            </a:r>
            <a:r>
              <a:rPr lang="en-US" altLang="zh-CN" dirty="0"/>
              <a:t>/</a:t>
            </a:r>
            <a:r>
              <a:rPr lang="en-US" altLang="zh-CN" dirty="0" err="1"/>
              <a:t>yyyy</a:t>
            </a:r>
            <a:r>
              <a:rPr lang="en-US" altLang="zh-CN" dirty="0"/>
              <a:t>}</a:t>
            </a:r>
            <a:r>
              <a:rPr lang="zh-CN" altLang="zh-CN" dirty="0"/>
              <a:t>，其中</a:t>
            </a:r>
            <a:r>
              <a:rPr lang="en-US" altLang="zh-CN" dirty="0"/>
              <a:t>mm</a:t>
            </a:r>
            <a:r>
              <a:rPr lang="zh-CN" altLang="zh-CN" dirty="0"/>
              <a:t>表示月分，</a:t>
            </a:r>
            <a:r>
              <a:rPr lang="en-US" altLang="zh-CN" dirty="0" err="1"/>
              <a:t>dd</a:t>
            </a:r>
            <a:r>
              <a:rPr lang="zh-CN" altLang="zh-CN" dirty="0"/>
              <a:t>表示日期，</a:t>
            </a:r>
            <a:r>
              <a:rPr lang="en-US" altLang="zh-CN" dirty="0" err="1"/>
              <a:t>yyyy</a:t>
            </a:r>
            <a:r>
              <a:rPr lang="zh-CN" altLang="zh-CN" dirty="0"/>
              <a:t>表示</a:t>
            </a:r>
            <a:r>
              <a:rPr lang="zh-CN" altLang="zh-CN" dirty="0" smtClean="0"/>
              <a:t>年份。</a:t>
            </a:r>
            <a:endParaRPr lang="zh-CN" altLang="zh-CN" dirty="0"/>
          </a:p>
          <a:p>
            <a:pPr lvl="2"/>
            <a:r>
              <a:rPr lang="en-US" altLang="zh-CN" b="1" dirty="0"/>
              <a:t>(1)</a:t>
            </a:r>
            <a:r>
              <a:rPr lang="zh-CN" altLang="zh-CN" b="1" dirty="0"/>
              <a:t>输入</a:t>
            </a:r>
            <a:endParaRPr lang="zh-CN" altLang="zh-CN" dirty="0"/>
          </a:p>
          <a:p>
            <a:pPr lvl="2"/>
            <a:r>
              <a:rPr lang="zh-CN" altLang="zh-CN" dirty="0"/>
              <a:t>当输入内容为</a:t>
            </a:r>
            <a:r>
              <a:rPr lang="en-US" altLang="zh-CN" dirty="0"/>
              <a:t>YYYY-MM-DD</a:t>
            </a:r>
            <a:r>
              <a:rPr lang="zh-CN" altLang="zh-CN" dirty="0"/>
              <a:t>、</a:t>
            </a:r>
            <a:r>
              <a:rPr lang="en-US" altLang="zh-CN" dirty="0"/>
              <a:t>YYYY-MM</a:t>
            </a:r>
            <a:r>
              <a:rPr lang="zh-CN" altLang="zh-CN" dirty="0"/>
              <a:t>、</a:t>
            </a:r>
            <a:r>
              <a:rPr lang="en-US" altLang="zh-CN" dirty="0"/>
              <a:t>MM-DD</a:t>
            </a:r>
            <a:r>
              <a:rPr lang="zh-CN" altLang="zh-CN" dirty="0"/>
              <a:t>、</a:t>
            </a:r>
            <a:r>
              <a:rPr lang="en-US" altLang="zh-CN" dirty="0"/>
              <a:t>DD- </a:t>
            </a:r>
            <a:r>
              <a:rPr lang="en-US" altLang="zh-CN" dirty="0" smtClean="0"/>
              <a:t>MM</a:t>
            </a:r>
            <a:r>
              <a:rPr lang="zh-CN" altLang="zh-CN" dirty="0" smtClean="0"/>
              <a:t>等</a:t>
            </a:r>
            <a:r>
              <a:rPr lang="zh-CN" altLang="zh-CN" dirty="0"/>
              <a:t>形式时，系统默认为是日期型</a:t>
            </a:r>
            <a:r>
              <a:rPr lang="zh-CN" altLang="zh-CN" dirty="0" smtClean="0"/>
              <a:t>数据</a:t>
            </a:r>
            <a:r>
              <a:rPr lang="zh-CN" altLang="en-US" dirty="0" smtClean="0"/>
              <a:t>；</a:t>
            </a:r>
            <a:endParaRPr lang="en-US" altLang="zh-CN" dirty="0" smtClean="0"/>
          </a:p>
          <a:p>
            <a:pPr lvl="2"/>
            <a:r>
              <a:rPr lang="zh-CN" altLang="zh-CN" dirty="0" smtClean="0"/>
              <a:t>直接</a:t>
            </a:r>
            <a:r>
              <a:rPr lang="zh-CN" altLang="zh-CN" dirty="0"/>
              <a:t>在单元格中输入不带引号的“</a:t>
            </a:r>
            <a:r>
              <a:rPr lang="en-US" altLang="zh-CN" dirty="0"/>
              <a:t>8</a:t>
            </a:r>
            <a:r>
              <a:rPr lang="zh-CN" altLang="zh-CN" dirty="0"/>
              <a:t>月</a:t>
            </a:r>
            <a:r>
              <a:rPr lang="en-US" altLang="zh-CN" dirty="0"/>
              <a:t>15</a:t>
            </a:r>
            <a:r>
              <a:rPr lang="zh-CN" altLang="zh-CN" dirty="0"/>
              <a:t>日”，系统也将该输入认定为日期型数据。</a:t>
            </a:r>
          </a:p>
        </p:txBody>
      </p:sp>
      <p:sp>
        <p:nvSpPr>
          <p:cNvPr id="3" name="标题 2"/>
          <p:cNvSpPr>
            <a:spLocks noGrp="1"/>
          </p:cNvSpPr>
          <p:nvPr>
            <p:ph type="title"/>
          </p:nvPr>
        </p:nvSpPr>
        <p:spPr/>
        <p:txBody>
          <a:bodyPr/>
          <a:lstStyle/>
          <a:p>
            <a:r>
              <a:rPr lang="en-US" altLang="zh-CN" b="1" dirty="0"/>
              <a:t>6.2 </a:t>
            </a:r>
            <a:r>
              <a:rPr lang="zh-CN" altLang="en-US" b="1" dirty="0"/>
              <a:t>编辑工作表</a:t>
            </a:r>
            <a:endParaRPr lang="zh-CN" altLang="en-US" dirty="0"/>
          </a:p>
        </p:txBody>
      </p:sp>
    </p:spTree>
    <p:extLst>
      <p:ext uri="{BB962C8B-B14F-4D97-AF65-F5344CB8AC3E}">
        <p14:creationId xmlns:p14="http://schemas.microsoft.com/office/powerpoint/2010/main" val="86291919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lnSpcReduction="10000"/>
          </a:bodyPr>
          <a:lstStyle/>
          <a:p>
            <a:pPr lvl="2"/>
            <a:r>
              <a:rPr lang="en-US" altLang="zh-CN" dirty="0"/>
              <a:t>(2) </a:t>
            </a:r>
            <a:r>
              <a:rPr lang="zh-CN" altLang="en-US" dirty="0"/>
              <a:t>日期</a:t>
            </a:r>
            <a:r>
              <a:rPr lang="en-US" altLang="zh-CN" dirty="0"/>
              <a:t>/</a:t>
            </a:r>
            <a:r>
              <a:rPr lang="zh-CN" altLang="en-US" dirty="0"/>
              <a:t>时间型数据显示设置</a:t>
            </a:r>
          </a:p>
          <a:p>
            <a:pPr lvl="3"/>
            <a:r>
              <a:rPr lang="zh-CN" altLang="en-US" dirty="0" smtClean="0"/>
              <a:t>选定</a:t>
            </a:r>
            <a:r>
              <a:rPr lang="zh-CN" altLang="en-US" dirty="0"/>
              <a:t>要输入或含有日期型数据的单元格区域，点击“开始”选项卡</a:t>
            </a:r>
            <a:r>
              <a:rPr lang="zh-CN" altLang="en-US" dirty="0" smtClean="0"/>
              <a:t>中的</a:t>
            </a:r>
            <a:r>
              <a:rPr lang="zh-CN" altLang="en-US" dirty="0"/>
              <a:t>“格式”按钮，从弹出的功能项列表中选择“设置单元格格式</a:t>
            </a:r>
            <a:r>
              <a:rPr lang="en-US" altLang="zh-CN" dirty="0"/>
              <a:t>...”</a:t>
            </a:r>
            <a:r>
              <a:rPr lang="zh-CN" altLang="en-US" dirty="0"/>
              <a:t>；</a:t>
            </a:r>
          </a:p>
          <a:p>
            <a:pPr lvl="3"/>
            <a:r>
              <a:rPr lang="zh-CN" altLang="en-US" dirty="0" smtClean="0"/>
              <a:t>在</a:t>
            </a:r>
            <a:r>
              <a:rPr lang="zh-CN" altLang="en-US" dirty="0"/>
              <a:t>弹出的“设置单元格格式”对话框中，选择“数字”选项卡，再在“分类”列表框中选择“日期”项，然后在“区域设置</a:t>
            </a:r>
            <a:r>
              <a:rPr lang="en-US" altLang="zh-CN" dirty="0"/>
              <a:t>(</a:t>
            </a:r>
            <a:r>
              <a:rPr lang="zh-CN" altLang="en-US" dirty="0"/>
              <a:t>国家</a:t>
            </a:r>
            <a:r>
              <a:rPr lang="en-US" altLang="zh-CN" dirty="0"/>
              <a:t>/</a:t>
            </a:r>
            <a:r>
              <a:rPr lang="zh-CN" altLang="en-US" dirty="0"/>
              <a:t>地区</a:t>
            </a:r>
            <a:r>
              <a:rPr lang="en-US" altLang="zh-CN" dirty="0"/>
              <a:t>)”</a:t>
            </a:r>
            <a:r>
              <a:rPr lang="zh-CN" altLang="en-US" dirty="0"/>
              <a:t>一栏中选择相应的国家</a:t>
            </a:r>
            <a:r>
              <a:rPr lang="en-US" altLang="zh-CN" dirty="0"/>
              <a:t>/</a:t>
            </a:r>
            <a:r>
              <a:rPr lang="zh-CN" altLang="en-US" dirty="0"/>
              <a:t>地区区域及相应的显示类型，并在“类型”列表中选择需要的日期</a:t>
            </a:r>
            <a:r>
              <a:rPr lang="zh-CN" altLang="en-US" dirty="0" smtClean="0"/>
              <a:t>格式。</a:t>
            </a:r>
            <a:endParaRPr lang="en-US" altLang="zh-CN" dirty="0" smtClean="0"/>
          </a:p>
          <a:p>
            <a:pPr lvl="3"/>
            <a:r>
              <a:rPr lang="zh-CN" altLang="zh-CN" dirty="0"/>
              <a:t>在选定了要输入或含有日期型数据的单元格区域后，点击鼠标右键，在弹出的快捷菜单中，选择</a:t>
            </a:r>
            <a:r>
              <a:rPr lang="en-US" altLang="zh-CN" dirty="0"/>
              <a:t>“</a:t>
            </a:r>
            <a:r>
              <a:rPr lang="zh-CN" altLang="zh-CN" dirty="0"/>
              <a:t>设置单元格格</a:t>
            </a:r>
            <a:r>
              <a:rPr lang="zh-CN" altLang="zh-CN" dirty="0" smtClean="0"/>
              <a:t>式</a:t>
            </a:r>
            <a:r>
              <a:rPr lang="en-US" altLang="zh-CN" dirty="0" smtClean="0"/>
              <a:t>...”</a:t>
            </a:r>
            <a:r>
              <a:rPr lang="zh-CN" altLang="zh-CN" dirty="0"/>
              <a:t>项，也可以弹</a:t>
            </a:r>
            <a:r>
              <a:rPr lang="zh-CN" altLang="zh-CN" dirty="0" smtClean="0"/>
              <a:t>出</a:t>
            </a:r>
            <a:r>
              <a:rPr lang="zh-CN" altLang="en-US" dirty="0" smtClean="0"/>
              <a:t>“</a:t>
            </a:r>
            <a:r>
              <a:rPr lang="zh-CN" altLang="zh-CN" dirty="0"/>
              <a:t>设置单元格格式</a:t>
            </a:r>
            <a:r>
              <a:rPr lang="zh-CN" altLang="en-US" dirty="0" smtClean="0"/>
              <a:t>”</a:t>
            </a:r>
            <a:r>
              <a:rPr lang="zh-CN" altLang="zh-CN" dirty="0" smtClean="0"/>
              <a:t>的对话框</a:t>
            </a:r>
            <a:r>
              <a:rPr lang="zh-CN" altLang="en-US" dirty="0" smtClean="0"/>
              <a:t>，进行设置</a:t>
            </a:r>
            <a:r>
              <a:rPr lang="zh-CN" altLang="zh-CN" dirty="0" smtClean="0"/>
              <a:t>。</a:t>
            </a:r>
            <a:endParaRPr lang="zh-CN" altLang="en-US" dirty="0"/>
          </a:p>
          <a:p>
            <a:pPr lvl="3"/>
            <a:r>
              <a:rPr lang="zh-CN" altLang="en-US" dirty="0" smtClean="0"/>
              <a:t>系统</a:t>
            </a:r>
            <a:r>
              <a:rPr lang="zh-CN" altLang="en-US" dirty="0"/>
              <a:t>还允许将日期型数据按照自定义的方式进行</a:t>
            </a:r>
            <a:r>
              <a:rPr lang="zh-CN" altLang="en-US" dirty="0" smtClean="0"/>
              <a:t>显示。</a:t>
            </a:r>
            <a:endParaRPr lang="zh-CN" altLang="en-US" dirty="0"/>
          </a:p>
          <a:p>
            <a:endParaRPr lang="zh-CN" altLang="en-US" dirty="0"/>
          </a:p>
        </p:txBody>
      </p:sp>
      <p:sp>
        <p:nvSpPr>
          <p:cNvPr id="3" name="标题 2"/>
          <p:cNvSpPr>
            <a:spLocks noGrp="1"/>
          </p:cNvSpPr>
          <p:nvPr>
            <p:ph type="title"/>
          </p:nvPr>
        </p:nvSpPr>
        <p:spPr/>
        <p:txBody>
          <a:bodyPr/>
          <a:lstStyle/>
          <a:p>
            <a:r>
              <a:rPr lang="en-US" altLang="zh-CN" b="1" dirty="0"/>
              <a:t>6.2 </a:t>
            </a:r>
            <a:r>
              <a:rPr lang="zh-CN" altLang="en-US" b="1" dirty="0"/>
              <a:t>编辑工作表</a:t>
            </a:r>
            <a:endParaRPr lang="zh-CN" altLang="en-US" dirty="0"/>
          </a:p>
        </p:txBody>
      </p:sp>
    </p:spTree>
    <p:extLst>
      <p:ext uri="{BB962C8B-B14F-4D97-AF65-F5344CB8AC3E}">
        <p14:creationId xmlns:p14="http://schemas.microsoft.com/office/powerpoint/2010/main" val="11530294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lvl="1"/>
            <a:r>
              <a:rPr lang="zh-CN" altLang="zh-CN" dirty="0"/>
              <a:t>对于日期型数据，系统会自动检测该日期是否是合法日期</a:t>
            </a:r>
            <a:r>
              <a:rPr lang="zh-CN" altLang="zh-CN" dirty="0" smtClean="0"/>
              <a:t>数据</a:t>
            </a:r>
            <a:r>
              <a:rPr lang="zh-CN" altLang="en-US" dirty="0" smtClean="0"/>
              <a:t>：</a:t>
            </a:r>
            <a:endParaRPr lang="en-US" altLang="zh-CN" dirty="0" smtClean="0"/>
          </a:p>
          <a:p>
            <a:pPr lvl="2"/>
            <a:r>
              <a:rPr lang="zh-CN" altLang="en-US" dirty="0" smtClean="0"/>
              <a:t>合法则为日期型数据；</a:t>
            </a:r>
            <a:endParaRPr lang="en-US" altLang="zh-CN" dirty="0" smtClean="0"/>
          </a:p>
          <a:p>
            <a:pPr lvl="2"/>
            <a:r>
              <a:rPr lang="zh-CN" altLang="en-US" dirty="0" smtClean="0"/>
              <a:t>非法则为文本型数据。</a:t>
            </a:r>
            <a:endParaRPr lang="en-US" altLang="zh-CN" dirty="0" smtClean="0"/>
          </a:p>
          <a:p>
            <a:pPr lvl="1"/>
            <a:r>
              <a:rPr lang="zh-CN" altLang="zh-CN" dirty="0" smtClean="0"/>
              <a:t>时间</a:t>
            </a:r>
            <a:r>
              <a:rPr lang="zh-CN" altLang="zh-CN" dirty="0"/>
              <a:t>型数据的格式设置及输入，与日期型类似，可以参照日期型格式的处理方式</a:t>
            </a:r>
            <a:r>
              <a:rPr lang="zh-CN" altLang="zh-CN" dirty="0" smtClean="0"/>
              <a:t>进行</a:t>
            </a:r>
            <a:r>
              <a:rPr lang="zh-CN" altLang="en-US" dirty="0" smtClean="0"/>
              <a:t>；</a:t>
            </a:r>
            <a:r>
              <a:rPr lang="zh-CN" altLang="zh-CN" dirty="0" smtClean="0"/>
              <a:t>分隔符</a:t>
            </a:r>
            <a:r>
              <a:rPr lang="zh-CN" altLang="zh-CN" dirty="0"/>
              <a:t>为</a:t>
            </a:r>
            <a:r>
              <a:rPr lang="zh-CN" altLang="zh-CN" dirty="0" smtClean="0"/>
              <a:t>“</a:t>
            </a:r>
            <a:r>
              <a:rPr lang="en-US" altLang="zh-CN" dirty="0"/>
              <a:t>:</a:t>
            </a:r>
            <a:r>
              <a:rPr lang="zh-CN" altLang="zh-CN" dirty="0" smtClean="0"/>
              <a:t>”，</a:t>
            </a:r>
            <a:r>
              <a:rPr lang="zh-CN" altLang="en-US" dirty="0"/>
              <a:t>须</a:t>
            </a:r>
            <a:r>
              <a:rPr lang="zh-CN" altLang="zh-CN" dirty="0" smtClean="0"/>
              <a:t>是</a:t>
            </a:r>
            <a:r>
              <a:rPr lang="zh-CN" altLang="zh-CN" dirty="0"/>
              <a:t>英文半角符号</a:t>
            </a:r>
            <a:r>
              <a:rPr lang="zh-CN" altLang="zh-CN" dirty="0" smtClean="0"/>
              <a:t>。</a:t>
            </a:r>
            <a:endParaRPr lang="en-US" altLang="zh-CN" dirty="0" smtClean="0"/>
          </a:p>
          <a:p>
            <a:pPr lvl="1"/>
            <a:r>
              <a:rPr lang="zh-CN" altLang="zh-CN" dirty="0" smtClean="0"/>
              <a:t>日期</a:t>
            </a:r>
            <a:r>
              <a:rPr lang="en-US" altLang="zh-CN" dirty="0" smtClean="0"/>
              <a:t>/</a:t>
            </a:r>
            <a:r>
              <a:rPr lang="zh-CN" altLang="en-US" dirty="0" smtClean="0"/>
              <a:t>时间</a:t>
            </a:r>
            <a:r>
              <a:rPr lang="zh-CN" altLang="zh-CN" dirty="0" smtClean="0"/>
              <a:t>型数据</a:t>
            </a:r>
            <a:r>
              <a:rPr lang="zh-CN" altLang="en-US" dirty="0" smtClean="0"/>
              <a:t>能参加部分算术运算，结果为数值型或日期型。</a:t>
            </a:r>
            <a:endParaRPr lang="zh-CN" altLang="zh-CN" dirty="0"/>
          </a:p>
          <a:p>
            <a:endParaRPr lang="zh-CN" altLang="en-US" dirty="0"/>
          </a:p>
        </p:txBody>
      </p:sp>
      <p:sp>
        <p:nvSpPr>
          <p:cNvPr id="3" name="标题 2"/>
          <p:cNvSpPr>
            <a:spLocks noGrp="1"/>
          </p:cNvSpPr>
          <p:nvPr>
            <p:ph type="title"/>
          </p:nvPr>
        </p:nvSpPr>
        <p:spPr/>
        <p:txBody>
          <a:bodyPr/>
          <a:lstStyle/>
          <a:p>
            <a:r>
              <a:rPr lang="en-US" altLang="zh-CN" b="1" dirty="0"/>
              <a:t>6.2 </a:t>
            </a:r>
            <a:r>
              <a:rPr lang="zh-CN" altLang="en-US" b="1" dirty="0"/>
              <a:t>编辑工作表</a:t>
            </a:r>
            <a:endParaRPr lang="zh-CN" altLang="en-US" dirty="0"/>
          </a:p>
        </p:txBody>
      </p:sp>
    </p:spTree>
    <p:extLst>
      <p:ext uri="{BB962C8B-B14F-4D97-AF65-F5344CB8AC3E}">
        <p14:creationId xmlns:p14="http://schemas.microsoft.com/office/powerpoint/2010/main" val="63353427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lnSpcReduction="10000"/>
          </a:bodyPr>
          <a:lstStyle/>
          <a:p>
            <a:pPr lvl="1"/>
            <a:r>
              <a:rPr lang="en-US" altLang="zh-CN" b="1" dirty="0"/>
              <a:t>2. </a:t>
            </a:r>
            <a:r>
              <a:rPr lang="zh-CN" altLang="zh-CN" b="1" dirty="0"/>
              <a:t>数值型数据</a:t>
            </a:r>
            <a:endParaRPr lang="zh-CN" altLang="zh-CN" dirty="0"/>
          </a:p>
          <a:p>
            <a:pPr lvl="2"/>
            <a:r>
              <a:rPr lang="en-US" altLang="zh-CN" b="1" dirty="0"/>
              <a:t>(1)</a:t>
            </a:r>
            <a:r>
              <a:rPr lang="zh-CN" altLang="zh-CN" b="1" dirty="0"/>
              <a:t>输入</a:t>
            </a:r>
            <a:endParaRPr lang="zh-CN" altLang="zh-CN" dirty="0"/>
          </a:p>
          <a:p>
            <a:pPr lvl="3"/>
            <a:r>
              <a:rPr lang="zh-CN" altLang="zh-CN" b="1" dirty="0"/>
              <a:t>以普通形式输入：</a:t>
            </a:r>
            <a:r>
              <a:rPr lang="zh-CN" altLang="zh-CN" dirty="0"/>
              <a:t>按数学中</a:t>
            </a:r>
            <a:r>
              <a:rPr lang="zh-CN" altLang="zh-CN" dirty="0" smtClean="0"/>
              <a:t>数值方法</a:t>
            </a:r>
            <a:r>
              <a:rPr lang="zh-CN" altLang="zh-CN" dirty="0"/>
              <a:t>输入，</a:t>
            </a:r>
            <a:r>
              <a:rPr lang="zh-CN" altLang="zh-CN" dirty="0" smtClean="0"/>
              <a:t>可输入</a:t>
            </a:r>
            <a:r>
              <a:rPr lang="zh-CN" altLang="zh-CN" dirty="0"/>
              <a:t>正</a:t>
            </a:r>
            <a:r>
              <a:rPr lang="zh-CN" altLang="zh-CN" dirty="0" smtClean="0"/>
              <a:t>负号和小数点</a:t>
            </a:r>
            <a:r>
              <a:rPr lang="zh-CN" altLang="en-US" dirty="0" smtClean="0"/>
              <a:t>；</a:t>
            </a:r>
            <a:endParaRPr lang="zh-CN" altLang="zh-CN" dirty="0"/>
          </a:p>
          <a:p>
            <a:pPr lvl="3"/>
            <a:r>
              <a:rPr lang="zh-CN" altLang="zh-CN" b="1" dirty="0"/>
              <a:t>以科学记数形式输入</a:t>
            </a:r>
            <a:r>
              <a:rPr lang="zh-CN" altLang="zh-CN" b="1" dirty="0" smtClean="0"/>
              <a:t>：</a:t>
            </a:r>
            <a:r>
              <a:rPr lang="zh-CN" altLang="zh-CN" dirty="0" smtClean="0"/>
              <a:t>科学</a:t>
            </a:r>
            <a:r>
              <a:rPr lang="zh-CN" altLang="zh-CN" dirty="0"/>
              <a:t>记数</a:t>
            </a:r>
            <a:r>
              <a:rPr lang="zh-CN" altLang="zh-CN" dirty="0" smtClean="0"/>
              <a:t>形式</a:t>
            </a:r>
            <a:r>
              <a:rPr lang="en-US" altLang="zh-CN" dirty="0" smtClean="0"/>
              <a:t>Excel </a:t>
            </a:r>
            <a:r>
              <a:rPr lang="en-US" altLang="zh-CN" dirty="0"/>
              <a:t>2010</a:t>
            </a:r>
            <a:r>
              <a:rPr lang="zh-CN" altLang="zh-CN" dirty="0"/>
              <a:t>中要以</a:t>
            </a:r>
            <a:r>
              <a:rPr lang="en-US" altLang="zh-CN" dirty="0"/>
              <a:t>“</a:t>
            </a:r>
            <a:r>
              <a:rPr lang="en-US" altLang="zh-CN" dirty="0" err="1"/>
              <a:t>mEn</a:t>
            </a:r>
            <a:r>
              <a:rPr lang="en-US" altLang="zh-CN" dirty="0"/>
              <a:t>”</a:t>
            </a:r>
            <a:r>
              <a:rPr lang="zh-CN" altLang="zh-CN" dirty="0"/>
              <a:t>的形式输入，其中，</a:t>
            </a:r>
            <a:r>
              <a:rPr lang="en-US" altLang="zh-CN" dirty="0"/>
              <a:t>m</a:t>
            </a:r>
            <a:r>
              <a:rPr lang="zh-CN" altLang="zh-CN" dirty="0" smtClean="0"/>
              <a:t>称为尾数，</a:t>
            </a:r>
            <a:r>
              <a:rPr lang="zh-CN" altLang="zh-CN" dirty="0"/>
              <a:t>可以是整数或小数；</a:t>
            </a:r>
            <a:r>
              <a:rPr lang="en-US" altLang="zh-CN" dirty="0" smtClean="0"/>
              <a:t>n</a:t>
            </a:r>
            <a:r>
              <a:rPr lang="zh-CN" altLang="zh-CN" dirty="0" smtClean="0"/>
              <a:t>为阶码，</a:t>
            </a:r>
            <a:r>
              <a:rPr lang="zh-CN" altLang="zh-CN" dirty="0"/>
              <a:t>必须是整数</a:t>
            </a:r>
            <a:r>
              <a:rPr lang="zh-CN" altLang="zh-CN" dirty="0" smtClean="0"/>
              <a:t>；且</a:t>
            </a:r>
            <a:r>
              <a:rPr lang="en-US" altLang="zh-CN" dirty="0" smtClean="0"/>
              <a:t>m</a:t>
            </a:r>
            <a:r>
              <a:rPr lang="zh-CN" altLang="zh-CN" dirty="0"/>
              <a:t>和</a:t>
            </a:r>
            <a:r>
              <a:rPr lang="en-US" altLang="zh-CN" dirty="0"/>
              <a:t>n</a:t>
            </a:r>
            <a:r>
              <a:rPr lang="zh-CN" altLang="zh-CN" dirty="0"/>
              <a:t>的值不能省略；字母</a:t>
            </a:r>
            <a:r>
              <a:rPr lang="en-US" altLang="zh-CN" dirty="0"/>
              <a:t>E</a:t>
            </a:r>
            <a:r>
              <a:rPr lang="zh-CN" altLang="zh-CN" dirty="0"/>
              <a:t>不区分大</a:t>
            </a:r>
            <a:r>
              <a:rPr lang="zh-CN" altLang="zh-CN" dirty="0" smtClean="0"/>
              <a:t>小写</a:t>
            </a:r>
            <a:r>
              <a:rPr lang="zh-CN" altLang="en-US" dirty="0" smtClean="0"/>
              <a:t>；</a:t>
            </a:r>
            <a:endParaRPr lang="zh-CN" altLang="zh-CN" dirty="0"/>
          </a:p>
          <a:p>
            <a:pPr lvl="3"/>
            <a:r>
              <a:rPr lang="zh-CN" altLang="zh-CN" b="1" dirty="0" smtClean="0"/>
              <a:t>分数</a:t>
            </a:r>
            <a:r>
              <a:rPr lang="zh-CN" altLang="zh-CN" b="1" dirty="0"/>
              <a:t>的输入</a:t>
            </a:r>
            <a:r>
              <a:rPr lang="zh-CN" altLang="zh-CN" b="1" dirty="0" smtClean="0"/>
              <a:t>：</a:t>
            </a:r>
            <a:r>
              <a:rPr lang="zh-CN" altLang="zh-CN" dirty="0" smtClean="0"/>
              <a:t>先</a:t>
            </a:r>
            <a:r>
              <a:rPr lang="zh-CN" altLang="zh-CN" dirty="0"/>
              <a:t>输入数字</a:t>
            </a:r>
            <a:r>
              <a:rPr lang="en-US" altLang="zh-CN" dirty="0"/>
              <a:t>0</a:t>
            </a:r>
            <a:r>
              <a:rPr lang="zh-CN" altLang="zh-CN" dirty="0"/>
              <a:t>，再输入空格，然后输入分数。此外</a:t>
            </a:r>
            <a:r>
              <a:rPr lang="zh-CN" altLang="zh-CN" dirty="0" smtClean="0"/>
              <a:t>，系统</a:t>
            </a:r>
            <a:r>
              <a:rPr lang="zh-CN" altLang="zh-CN" dirty="0"/>
              <a:t>会自动</a:t>
            </a:r>
            <a:r>
              <a:rPr lang="zh-CN" altLang="zh-CN" dirty="0" smtClean="0"/>
              <a:t>进行</a:t>
            </a:r>
            <a:r>
              <a:rPr lang="zh-CN" altLang="en-US" dirty="0" smtClean="0"/>
              <a:t>最简化</a:t>
            </a:r>
            <a:r>
              <a:rPr lang="zh-CN" altLang="zh-CN" dirty="0" smtClean="0"/>
              <a:t>约分并显示。</a:t>
            </a:r>
            <a:endParaRPr lang="zh-CN" altLang="zh-CN" dirty="0"/>
          </a:p>
          <a:p>
            <a:pPr marL="914400" lvl="3" indent="0">
              <a:buNone/>
            </a:pPr>
            <a:r>
              <a:rPr lang="zh-CN" altLang="zh-CN" dirty="0"/>
              <a:t>例如，在某个单元格中用正确的分数输入方法输入</a:t>
            </a:r>
            <a:r>
              <a:rPr lang="en-US" altLang="zh-CN" dirty="0"/>
              <a:t>0 5/15</a:t>
            </a:r>
            <a:r>
              <a:rPr lang="zh-CN" altLang="zh-CN" dirty="0"/>
              <a:t>，在该单元格中系统将显示为</a:t>
            </a:r>
            <a:r>
              <a:rPr lang="en-US" altLang="zh-CN" dirty="0"/>
              <a:t>1/3</a:t>
            </a:r>
            <a:r>
              <a:rPr lang="zh-CN" altLang="zh-CN" dirty="0"/>
              <a:t>，而同时在编辑栏中显示</a:t>
            </a:r>
            <a:r>
              <a:rPr lang="en-US" altLang="zh-CN" dirty="0"/>
              <a:t>0.333333333333333(</a:t>
            </a:r>
            <a:r>
              <a:rPr lang="zh-CN" altLang="zh-CN" dirty="0"/>
              <a:t>进一步验证了单元格中的内容是分数</a:t>
            </a:r>
            <a:r>
              <a:rPr lang="en-US" altLang="zh-CN" dirty="0"/>
              <a:t>)</a:t>
            </a:r>
            <a:r>
              <a:rPr lang="zh-CN" altLang="zh-CN" dirty="0"/>
              <a:t>。</a:t>
            </a:r>
            <a:endParaRPr lang="zh-CN" altLang="en-US" dirty="0"/>
          </a:p>
        </p:txBody>
      </p:sp>
      <p:sp>
        <p:nvSpPr>
          <p:cNvPr id="3" name="标题 2"/>
          <p:cNvSpPr>
            <a:spLocks noGrp="1"/>
          </p:cNvSpPr>
          <p:nvPr>
            <p:ph type="title"/>
          </p:nvPr>
        </p:nvSpPr>
        <p:spPr/>
        <p:txBody>
          <a:bodyPr/>
          <a:lstStyle/>
          <a:p>
            <a:r>
              <a:rPr lang="en-US" altLang="zh-CN" b="1" dirty="0"/>
              <a:t>6.2 </a:t>
            </a:r>
            <a:r>
              <a:rPr lang="zh-CN" altLang="en-US" b="1" dirty="0"/>
              <a:t>编辑工作表</a:t>
            </a:r>
            <a:endParaRPr lang="zh-CN" altLang="en-US" dirty="0"/>
          </a:p>
        </p:txBody>
      </p:sp>
    </p:spTree>
    <p:extLst>
      <p:ext uri="{BB962C8B-B14F-4D97-AF65-F5344CB8AC3E}">
        <p14:creationId xmlns:p14="http://schemas.microsoft.com/office/powerpoint/2010/main" val="288109163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85000" lnSpcReduction="10000"/>
          </a:bodyPr>
          <a:lstStyle/>
          <a:p>
            <a:pPr lvl="1"/>
            <a:r>
              <a:rPr lang="en-US" altLang="zh-CN" b="1" dirty="0"/>
              <a:t>3. </a:t>
            </a:r>
            <a:r>
              <a:rPr lang="zh-CN" altLang="zh-CN" b="1" dirty="0"/>
              <a:t>文本型数据及其输入</a:t>
            </a:r>
            <a:endParaRPr lang="zh-CN" altLang="zh-CN" dirty="0"/>
          </a:p>
          <a:p>
            <a:pPr marL="627063" lvl="2" indent="0">
              <a:buNone/>
            </a:pPr>
            <a:r>
              <a:rPr lang="en-US" altLang="zh-CN" dirty="0" smtClean="0"/>
              <a:t>         </a:t>
            </a:r>
            <a:r>
              <a:rPr lang="zh-CN" altLang="zh-CN" dirty="0" smtClean="0"/>
              <a:t>文本</a:t>
            </a:r>
            <a:r>
              <a:rPr lang="zh-CN" altLang="zh-CN" dirty="0"/>
              <a:t>型数据可以由中文、英文、数字、各种符号组成。当输入含有中文文字或英文字母的内容时，系统默认为文本数据。</a:t>
            </a:r>
          </a:p>
          <a:p>
            <a:pPr lvl="2"/>
            <a:r>
              <a:rPr lang="en-US" altLang="zh-CN" b="1" dirty="0"/>
              <a:t>(1)</a:t>
            </a:r>
            <a:r>
              <a:rPr lang="zh-CN" altLang="zh-CN" b="1" dirty="0"/>
              <a:t>基本输入</a:t>
            </a:r>
            <a:endParaRPr lang="zh-CN" altLang="zh-CN" dirty="0"/>
          </a:p>
          <a:p>
            <a:pPr lvl="3"/>
            <a:r>
              <a:rPr lang="zh-CN" altLang="zh-CN" dirty="0"/>
              <a:t>若要在一个单元格内输入需换行的文本（多行文本）时，在换行处按下“</a:t>
            </a:r>
            <a:r>
              <a:rPr lang="en-US" altLang="zh-CN" dirty="0" err="1"/>
              <a:t>Alt+Enter</a:t>
            </a:r>
            <a:r>
              <a:rPr lang="zh-CN" altLang="zh-CN" dirty="0"/>
              <a:t>”组合键，即可实现一个单元格中的文本信息的</a:t>
            </a:r>
            <a:r>
              <a:rPr lang="zh-CN" altLang="zh-CN" dirty="0" smtClean="0"/>
              <a:t>换行</a:t>
            </a:r>
            <a:r>
              <a:rPr lang="zh-CN" altLang="en-US" dirty="0" smtClean="0"/>
              <a:t>；</a:t>
            </a:r>
            <a:endParaRPr lang="zh-CN" altLang="zh-CN" dirty="0"/>
          </a:p>
          <a:p>
            <a:pPr lvl="3"/>
            <a:r>
              <a:rPr lang="zh-CN" altLang="zh-CN" dirty="0" smtClean="0"/>
              <a:t>当</a:t>
            </a:r>
            <a:r>
              <a:rPr lang="zh-CN" altLang="zh-CN" dirty="0"/>
              <a:t>输入</a:t>
            </a:r>
            <a:r>
              <a:rPr lang="zh-CN" altLang="zh-CN" dirty="0" smtClean="0"/>
              <a:t>由</a:t>
            </a:r>
            <a:r>
              <a:rPr lang="zh-CN" altLang="zh-CN" dirty="0"/>
              <a:t>纯数字符号组成的文本</a:t>
            </a:r>
            <a:r>
              <a:rPr lang="zh-CN" altLang="zh-CN" dirty="0" smtClean="0"/>
              <a:t>数据时，</a:t>
            </a:r>
            <a:r>
              <a:rPr lang="zh-CN" altLang="zh-CN" dirty="0"/>
              <a:t>需要先输入英文单引号“</a:t>
            </a:r>
            <a:r>
              <a:rPr lang="en-US" altLang="zh-CN" dirty="0"/>
              <a:t>’</a:t>
            </a:r>
            <a:r>
              <a:rPr lang="zh-CN" altLang="zh-CN" dirty="0" smtClean="0"/>
              <a:t>”</a:t>
            </a:r>
            <a:r>
              <a:rPr lang="zh-CN" altLang="en-US" dirty="0" smtClean="0"/>
              <a:t>；</a:t>
            </a:r>
            <a:endParaRPr lang="en-US" altLang="zh-CN" dirty="0" smtClean="0"/>
          </a:p>
          <a:p>
            <a:pPr marL="914400" lvl="3" indent="0">
              <a:buNone/>
            </a:pPr>
            <a:endParaRPr lang="en-US" altLang="zh-CN" dirty="0" smtClean="0"/>
          </a:p>
          <a:p>
            <a:pPr marL="627063" lvl="2" indent="0">
              <a:buNone/>
            </a:pPr>
            <a:r>
              <a:rPr lang="zh-CN" altLang="zh-CN" dirty="0" smtClean="0"/>
              <a:t>例如当身份证号</a:t>
            </a:r>
            <a:r>
              <a:rPr lang="zh-CN" altLang="en-US" dirty="0" smtClean="0"/>
              <a:t>作为文本型数据时</a:t>
            </a:r>
            <a:r>
              <a:rPr lang="zh-CN" altLang="zh-CN" dirty="0" smtClean="0"/>
              <a:t>，</a:t>
            </a:r>
            <a:r>
              <a:rPr lang="zh-CN" altLang="en-US" dirty="0" smtClean="0"/>
              <a:t>例如</a:t>
            </a:r>
            <a:r>
              <a:rPr lang="zh-CN" altLang="zh-CN" dirty="0" smtClean="0"/>
              <a:t>：</a:t>
            </a:r>
            <a:r>
              <a:rPr lang="en-US" altLang="zh-CN" dirty="0" smtClean="0"/>
              <a:t>320305199812250010</a:t>
            </a:r>
            <a:r>
              <a:rPr lang="zh-CN" altLang="zh-CN" dirty="0" smtClean="0"/>
              <a:t>，</a:t>
            </a:r>
            <a:r>
              <a:rPr lang="zh-CN" altLang="zh-CN" dirty="0"/>
              <a:t>需要先输入英文单引号“</a:t>
            </a:r>
            <a:r>
              <a:rPr lang="en-US" altLang="zh-CN" dirty="0"/>
              <a:t>’</a:t>
            </a:r>
            <a:r>
              <a:rPr lang="zh-CN" altLang="zh-CN" dirty="0" smtClean="0"/>
              <a:t>”</a:t>
            </a:r>
            <a:r>
              <a:rPr lang="zh-CN" altLang="en-US" dirty="0" smtClean="0"/>
              <a:t>，</a:t>
            </a:r>
            <a:r>
              <a:rPr lang="zh-CN" altLang="zh-CN" dirty="0" smtClean="0"/>
              <a:t>然后</a:t>
            </a:r>
            <a:r>
              <a:rPr lang="zh-CN" altLang="zh-CN" dirty="0"/>
              <a:t>再</a:t>
            </a:r>
            <a:r>
              <a:rPr lang="zh-CN" altLang="zh-CN" dirty="0" smtClean="0"/>
              <a:t>输入</a:t>
            </a:r>
            <a:r>
              <a:rPr lang="zh-CN" altLang="en-US" dirty="0" smtClean="0"/>
              <a:t>身份证</a:t>
            </a:r>
            <a:r>
              <a:rPr lang="zh-CN" altLang="zh-CN" dirty="0" smtClean="0"/>
              <a:t>号</a:t>
            </a:r>
            <a:r>
              <a:rPr lang="zh-CN" altLang="zh-CN" dirty="0"/>
              <a:t>组成的文本</a:t>
            </a:r>
            <a:r>
              <a:rPr lang="zh-CN" altLang="zh-CN" dirty="0" smtClean="0"/>
              <a:t>，</a:t>
            </a:r>
            <a:r>
              <a:rPr lang="zh-CN" altLang="zh-CN" dirty="0"/>
              <a:t>单元格的左上角将出现绿色三角形。</a:t>
            </a:r>
            <a:r>
              <a:rPr lang="zh-CN" altLang="en-US" dirty="0" smtClean="0"/>
              <a:t>否则系统作为数值型数据并以以科学计数格式显示在单元格中</a:t>
            </a:r>
            <a:r>
              <a:rPr lang="zh-CN" altLang="zh-CN" dirty="0" smtClean="0"/>
              <a:t>。</a:t>
            </a:r>
            <a:endParaRPr lang="zh-CN" altLang="zh-CN" dirty="0"/>
          </a:p>
          <a:p>
            <a:endParaRPr lang="zh-CN" altLang="en-US" dirty="0"/>
          </a:p>
        </p:txBody>
      </p:sp>
      <p:sp>
        <p:nvSpPr>
          <p:cNvPr id="3" name="标题 2"/>
          <p:cNvSpPr>
            <a:spLocks noGrp="1"/>
          </p:cNvSpPr>
          <p:nvPr>
            <p:ph type="title"/>
          </p:nvPr>
        </p:nvSpPr>
        <p:spPr/>
        <p:txBody>
          <a:bodyPr/>
          <a:lstStyle/>
          <a:p>
            <a:r>
              <a:rPr lang="en-US" altLang="zh-CN" b="1" dirty="0"/>
              <a:t>6.2 </a:t>
            </a:r>
            <a:r>
              <a:rPr lang="zh-CN" altLang="en-US" b="1" dirty="0"/>
              <a:t>编辑工作表</a:t>
            </a:r>
            <a:endParaRPr lang="zh-CN" altLang="en-US" dirty="0"/>
          </a:p>
        </p:txBody>
      </p:sp>
    </p:spTree>
    <p:extLst>
      <p:ext uri="{BB962C8B-B14F-4D97-AF65-F5344CB8AC3E}">
        <p14:creationId xmlns:p14="http://schemas.microsoft.com/office/powerpoint/2010/main" val="220060762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a:bodyPr>
          <a:lstStyle/>
          <a:p>
            <a:r>
              <a:rPr lang="en-US" altLang="zh-CN" b="1" dirty="0"/>
              <a:t>6.2.3  </a:t>
            </a:r>
            <a:r>
              <a:rPr lang="zh-CN" altLang="zh-CN" b="1" dirty="0"/>
              <a:t>数据的自动填充</a:t>
            </a:r>
          </a:p>
          <a:p>
            <a:pPr marL="301943" lvl="1" indent="0">
              <a:buNone/>
            </a:pPr>
            <a:r>
              <a:rPr lang="en-US" altLang="zh-CN" dirty="0" smtClean="0"/>
              <a:t>         </a:t>
            </a:r>
            <a:r>
              <a:rPr lang="zh-CN" altLang="zh-CN" dirty="0" smtClean="0"/>
              <a:t>当</a:t>
            </a:r>
            <a:r>
              <a:rPr lang="zh-CN" altLang="zh-CN" dirty="0"/>
              <a:t>在某列或某行中输入</a:t>
            </a:r>
            <a:r>
              <a:rPr lang="zh-CN" altLang="zh-CN" dirty="0" smtClean="0"/>
              <a:t>的</a:t>
            </a:r>
            <a:r>
              <a:rPr lang="zh-CN" altLang="en-US" dirty="0" smtClean="0"/>
              <a:t>数值型</a:t>
            </a:r>
            <a:r>
              <a:rPr lang="zh-CN" altLang="zh-CN" dirty="0" smtClean="0"/>
              <a:t>数据</a:t>
            </a:r>
            <a:r>
              <a:rPr lang="zh-CN" altLang="zh-CN" dirty="0"/>
              <a:t>具有一定的规律时</a:t>
            </a:r>
            <a:r>
              <a:rPr lang="zh-CN" altLang="zh-CN" dirty="0" smtClean="0"/>
              <a:t>，可以</a:t>
            </a:r>
            <a:r>
              <a:rPr lang="zh-CN" altLang="zh-CN" dirty="0"/>
              <a:t>利用</a:t>
            </a:r>
            <a:r>
              <a:rPr lang="en-US" altLang="zh-CN" dirty="0"/>
              <a:t>Excel</a:t>
            </a:r>
            <a:r>
              <a:rPr lang="zh-CN" altLang="zh-CN" dirty="0"/>
              <a:t>的序列填充功能</a:t>
            </a:r>
            <a:r>
              <a:rPr lang="zh-CN" altLang="zh-CN" dirty="0" smtClean="0"/>
              <a:t>实现</a:t>
            </a:r>
            <a:r>
              <a:rPr lang="zh-CN" altLang="en-US" dirty="0" smtClean="0"/>
              <a:t>填充；部分</a:t>
            </a:r>
            <a:r>
              <a:rPr lang="zh-CN" altLang="zh-CN" dirty="0" smtClean="0"/>
              <a:t>文本型</a:t>
            </a:r>
            <a:r>
              <a:rPr lang="zh-CN" altLang="en-US" dirty="0" smtClean="0"/>
              <a:t>、</a:t>
            </a:r>
            <a:r>
              <a:rPr lang="zh-CN" altLang="en-US" dirty="0"/>
              <a:t>日期型</a:t>
            </a:r>
            <a:r>
              <a:rPr lang="zh-CN" altLang="zh-CN" dirty="0" smtClean="0"/>
              <a:t>数据</a:t>
            </a:r>
            <a:r>
              <a:rPr lang="zh-CN" altLang="zh-CN" dirty="0"/>
              <a:t>也可以利用</a:t>
            </a:r>
            <a:r>
              <a:rPr lang="en-US" altLang="zh-CN" dirty="0"/>
              <a:t>Excel</a:t>
            </a:r>
            <a:r>
              <a:rPr lang="zh-CN" altLang="zh-CN" dirty="0"/>
              <a:t>的文本序列填充功能实现快速</a:t>
            </a:r>
            <a:r>
              <a:rPr lang="zh-CN" altLang="zh-CN" dirty="0" smtClean="0"/>
              <a:t>输入</a:t>
            </a:r>
            <a:r>
              <a:rPr lang="zh-CN" altLang="en-US" dirty="0"/>
              <a:t>。</a:t>
            </a:r>
            <a:endParaRPr lang="zh-CN" altLang="zh-CN" dirty="0"/>
          </a:p>
          <a:p>
            <a:pPr lvl="1"/>
            <a:r>
              <a:rPr lang="zh-CN" altLang="en-US" dirty="0" smtClean="0"/>
              <a:t>基本方法：</a:t>
            </a:r>
            <a:endParaRPr lang="en-US" altLang="zh-CN" dirty="0" smtClean="0"/>
          </a:p>
          <a:p>
            <a:pPr lvl="2"/>
            <a:r>
              <a:rPr lang="zh-CN" altLang="zh-CN" dirty="0" smtClean="0"/>
              <a:t>利用</a:t>
            </a:r>
            <a:r>
              <a:rPr lang="en-US" altLang="zh-CN" dirty="0"/>
              <a:t>“</a:t>
            </a:r>
            <a:r>
              <a:rPr lang="zh-CN" altLang="zh-CN" dirty="0"/>
              <a:t>开始</a:t>
            </a:r>
            <a:r>
              <a:rPr lang="en-US" altLang="zh-CN" dirty="0"/>
              <a:t>”</a:t>
            </a:r>
            <a:r>
              <a:rPr lang="zh-CN" altLang="zh-CN" dirty="0"/>
              <a:t>选项卡中</a:t>
            </a:r>
            <a:r>
              <a:rPr lang="en-US" altLang="zh-CN" dirty="0"/>
              <a:t>“</a:t>
            </a:r>
            <a:r>
              <a:rPr lang="zh-CN" altLang="zh-CN" dirty="0"/>
              <a:t>编辑</a:t>
            </a:r>
            <a:r>
              <a:rPr lang="en-US" altLang="zh-CN" dirty="0"/>
              <a:t>”</a:t>
            </a:r>
            <a:r>
              <a:rPr lang="zh-CN" altLang="zh-CN" dirty="0"/>
              <a:t>命令组的</a:t>
            </a:r>
            <a:r>
              <a:rPr lang="en-US" altLang="zh-CN" dirty="0"/>
              <a:t>“</a:t>
            </a:r>
            <a:r>
              <a:rPr lang="zh-CN" altLang="zh-CN" dirty="0"/>
              <a:t>填充</a:t>
            </a:r>
            <a:r>
              <a:rPr lang="en-US" altLang="zh-CN" dirty="0"/>
              <a:t>”</a:t>
            </a:r>
            <a:r>
              <a:rPr lang="zh-CN" altLang="zh-CN" dirty="0" smtClean="0"/>
              <a:t>按钮，</a:t>
            </a:r>
            <a:r>
              <a:rPr lang="zh-CN" altLang="zh-CN" dirty="0"/>
              <a:t>可以实现数值类型和日期类型等序列的向上、向下、向左和向右的自动</a:t>
            </a:r>
            <a:r>
              <a:rPr lang="zh-CN" altLang="zh-CN" dirty="0" smtClean="0"/>
              <a:t>填充</a:t>
            </a:r>
            <a:r>
              <a:rPr lang="zh-CN" altLang="en-US" dirty="0" smtClean="0"/>
              <a:t>；</a:t>
            </a:r>
            <a:endParaRPr lang="en-US" altLang="zh-CN" dirty="0" smtClean="0"/>
          </a:p>
          <a:p>
            <a:pPr lvl="2"/>
            <a:r>
              <a:rPr lang="zh-CN" altLang="zh-CN" dirty="0" smtClean="0"/>
              <a:t>在</a:t>
            </a:r>
            <a:r>
              <a:rPr lang="zh-CN" altLang="zh-CN" dirty="0"/>
              <a:t>“填充”功能项列表中，若选择“系列</a:t>
            </a:r>
            <a:r>
              <a:rPr lang="en-US" altLang="zh-CN" dirty="0"/>
              <a:t>…</a:t>
            </a:r>
            <a:r>
              <a:rPr lang="zh-CN" altLang="zh-CN" dirty="0"/>
              <a:t>”功能项，系统将弹出“序列”对话框</a:t>
            </a:r>
            <a:r>
              <a:rPr lang="zh-CN" altLang="zh-CN" dirty="0" smtClean="0"/>
              <a:t>，</a:t>
            </a:r>
            <a:r>
              <a:rPr lang="zh-CN" altLang="en-US" dirty="0" smtClean="0"/>
              <a:t>对填充序列进行设置。</a:t>
            </a:r>
            <a:endParaRPr lang="zh-CN" altLang="en-US" dirty="0"/>
          </a:p>
        </p:txBody>
      </p:sp>
      <p:sp>
        <p:nvSpPr>
          <p:cNvPr id="3" name="标题 2"/>
          <p:cNvSpPr>
            <a:spLocks noGrp="1"/>
          </p:cNvSpPr>
          <p:nvPr>
            <p:ph type="title"/>
          </p:nvPr>
        </p:nvSpPr>
        <p:spPr/>
        <p:txBody>
          <a:bodyPr/>
          <a:lstStyle/>
          <a:p>
            <a:r>
              <a:rPr lang="en-US" altLang="zh-CN" b="1" dirty="0"/>
              <a:t>6.2 </a:t>
            </a:r>
            <a:r>
              <a:rPr lang="zh-CN" altLang="en-US" b="1" dirty="0"/>
              <a:t>编辑工作表</a:t>
            </a:r>
            <a:endParaRPr lang="zh-CN" altLang="en-US" dirty="0"/>
          </a:p>
        </p:txBody>
      </p:sp>
    </p:spTree>
    <p:extLst>
      <p:ext uri="{BB962C8B-B14F-4D97-AF65-F5344CB8AC3E}">
        <p14:creationId xmlns:p14="http://schemas.microsoft.com/office/powerpoint/2010/main" val="11630408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lnSpcReduction="10000"/>
          </a:bodyPr>
          <a:lstStyle/>
          <a:p>
            <a:r>
              <a:rPr lang="en-US" altLang="zh-CN" sz="3200" b="1" dirty="0">
                <a:hlinkClick r:id="rId2" action="ppaction://hlinksldjump"/>
              </a:rPr>
              <a:t>6.1  Excel 2010</a:t>
            </a:r>
            <a:r>
              <a:rPr lang="zh-CN" altLang="zh-CN" sz="3200" b="1" dirty="0">
                <a:hlinkClick r:id="rId2" action="ppaction://hlinksldjump"/>
              </a:rPr>
              <a:t>简介</a:t>
            </a:r>
            <a:endParaRPr lang="zh-CN" altLang="zh-CN" sz="3200" b="1" dirty="0"/>
          </a:p>
          <a:p>
            <a:pPr marL="274320" lvl="1"/>
            <a:r>
              <a:rPr lang="en-US" altLang="zh-CN" sz="3200" b="1" dirty="0" smtClean="0">
                <a:hlinkClick r:id="rId3" action="ppaction://hlinksldjump"/>
              </a:rPr>
              <a:t>6.2 </a:t>
            </a:r>
            <a:r>
              <a:rPr lang="zh-CN" altLang="zh-CN" sz="3200" b="1" dirty="0" smtClean="0">
                <a:hlinkClick r:id="rId3" action="ppaction://hlinksldjump"/>
              </a:rPr>
              <a:t>编辑</a:t>
            </a:r>
            <a:r>
              <a:rPr lang="zh-CN" altLang="zh-CN" sz="3200" b="1" dirty="0">
                <a:hlinkClick r:id="rId3" action="ppaction://hlinksldjump"/>
              </a:rPr>
              <a:t>工作</a:t>
            </a:r>
            <a:r>
              <a:rPr lang="zh-CN" altLang="zh-CN" sz="3200" b="1" dirty="0" smtClean="0">
                <a:hlinkClick r:id="rId3" action="ppaction://hlinksldjump"/>
              </a:rPr>
              <a:t>表</a:t>
            </a:r>
            <a:endParaRPr lang="en-US" altLang="zh-CN" sz="3200" b="1" dirty="0" smtClean="0"/>
          </a:p>
          <a:p>
            <a:pPr marL="274320" lvl="1"/>
            <a:r>
              <a:rPr lang="en-US" altLang="zh-CN" sz="3200" b="1" dirty="0">
                <a:hlinkClick r:id="rId4" action="ppaction://hlinksldjump"/>
              </a:rPr>
              <a:t>6.3  </a:t>
            </a:r>
            <a:r>
              <a:rPr lang="zh-CN" altLang="zh-CN" sz="3200" b="1" dirty="0">
                <a:hlinkClick r:id="rId4" action="ppaction://hlinksldjump"/>
              </a:rPr>
              <a:t>使用公式和</a:t>
            </a:r>
            <a:r>
              <a:rPr lang="zh-CN" altLang="zh-CN" sz="3200" b="1" dirty="0" smtClean="0">
                <a:hlinkClick r:id="rId4" action="ppaction://hlinksldjump"/>
              </a:rPr>
              <a:t>函数</a:t>
            </a:r>
            <a:endParaRPr lang="en-US" altLang="zh-CN" sz="3200" b="1" dirty="0" smtClean="0"/>
          </a:p>
          <a:p>
            <a:pPr marL="274320" lvl="1"/>
            <a:r>
              <a:rPr lang="en-US" altLang="zh-CN" sz="3200" b="1" dirty="0">
                <a:hlinkClick r:id="rId5" action="ppaction://hlinksldjump"/>
              </a:rPr>
              <a:t>6.4 </a:t>
            </a:r>
            <a:r>
              <a:rPr lang="zh-CN" altLang="zh-CN" sz="3200" b="1" dirty="0">
                <a:hlinkClick r:id="rId5" action="ppaction://hlinksldjump"/>
              </a:rPr>
              <a:t>格式化工作表</a:t>
            </a:r>
            <a:endParaRPr lang="zh-CN" altLang="zh-CN" sz="3200" b="1" dirty="0"/>
          </a:p>
          <a:p>
            <a:pPr marL="274320" lvl="1"/>
            <a:r>
              <a:rPr lang="en-US" altLang="zh-CN" sz="3200" b="1" dirty="0">
                <a:hlinkClick r:id="rId6" action="ppaction://hlinksldjump"/>
              </a:rPr>
              <a:t>6.5  </a:t>
            </a:r>
            <a:r>
              <a:rPr lang="zh-CN" altLang="zh-CN" sz="3200" b="1" dirty="0">
                <a:hlinkClick r:id="rId6" action="ppaction://hlinksldjump"/>
              </a:rPr>
              <a:t>数据处理及图表的使用</a:t>
            </a:r>
            <a:endParaRPr lang="zh-CN" altLang="zh-CN" sz="3200" b="1" dirty="0"/>
          </a:p>
          <a:p>
            <a:pPr marL="274320" lvl="1"/>
            <a:r>
              <a:rPr lang="en-US" altLang="zh-CN" sz="3200" b="1" dirty="0">
                <a:hlinkClick r:id="rId7" action="ppaction://hlinksldjump"/>
              </a:rPr>
              <a:t>6.6  </a:t>
            </a:r>
            <a:r>
              <a:rPr lang="zh-CN" altLang="zh-CN" sz="3200" b="1" dirty="0">
                <a:hlinkClick r:id="rId7" action="ppaction://hlinksldjump"/>
              </a:rPr>
              <a:t>打印工作</a:t>
            </a:r>
            <a:r>
              <a:rPr lang="zh-CN" altLang="zh-CN" sz="3200" b="1" dirty="0" smtClean="0">
                <a:hlinkClick r:id="rId7" action="ppaction://hlinksldjump"/>
              </a:rPr>
              <a:t>表</a:t>
            </a:r>
            <a:endParaRPr lang="en-US" altLang="zh-CN" sz="3200" b="1" dirty="0" smtClean="0"/>
          </a:p>
          <a:p>
            <a:pPr marL="274320" lvl="1"/>
            <a:endParaRPr lang="zh-CN" altLang="zh-CN" sz="2400" b="1" dirty="0"/>
          </a:p>
          <a:p>
            <a:pPr marL="274320" lvl="1"/>
            <a:endParaRPr lang="zh-CN" altLang="zh-CN" sz="2800" b="1" dirty="0"/>
          </a:p>
          <a:p>
            <a:endParaRPr lang="zh-CN" altLang="en-US" dirty="0"/>
          </a:p>
        </p:txBody>
      </p:sp>
      <p:sp>
        <p:nvSpPr>
          <p:cNvPr id="3" name="标题 2"/>
          <p:cNvSpPr>
            <a:spLocks noGrp="1"/>
          </p:cNvSpPr>
          <p:nvPr>
            <p:ph type="title"/>
          </p:nvPr>
        </p:nvSpPr>
        <p:spPr/>
        <p:txBody>
          <a:bodyPr/>
          <a:lstStyle/>
          <a:p>
            <a:r>
              <a:rPr lang="zh-CN" altLang="zh-CN" b="1" dirty="0"/>
              <a:t>第</a:t>
            </a:r>
            <a:r>
              <a:rPr lang="en-US" altLang="zh-CN" b="1" dirty="0"/>
              <a:t>6</a:t>
            </a:r>
            <a:r>
              <a:rPr lang="zh-CN" altLang="zh-CN" b="1" dirty="0"/>
              <a:t>章</a:t>
            </a:r>
            <a:r>
              <a:rPr lang="en-US" altLang="zh-CN" b="1" dirty="0"/>
              <a:t>  </a:t>
            </a:r>
            <a:r>
              <a:rPr lang="zh-CN" altLang="zh-CN" b="1" dirty="0"/>
              <a:t>电子表格处理基础</a:t>
            </a:r>
            <a:endParaRPr lang="zh-CN" altLang="en-US" dirty="0"/>
          </a:p>
        </p:txBody>
      </p:sp>
    </p:spTree>
    <p:extLst>
      <p:ext uri="{BB962C8B-B14F-4D97-AF65-F5344CB8AC3E}">
        <p14:creationId xmlns:p14="http://schemas.microsoft.com/office/powerpoint/2010/main" val="8071291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b="1" dirty="0"/>
              <a:t>6.2 </a:t>
            </a:r>
            <a:r>
              <a:rPr lang="zh-CN" altLang="en-US" b="1" dirty="0"/>
              <a:t>编辑工作表</a:t>
            </a:r>
            <a:endParaRPr lang="zh-CN" altLang="en-US" dirty="0"/>
          </a:p>
        </p:txBody>
      </p:sp>
      <p:grpSp>
        <p:nvGrpSpPr>
          <p:cNvPr id="4" name="Group 2"/>
          <p:cNvGrpSpPr>
            <a:grpSpLocks/>
          </p:cNvGrpSpPr>
          <p:nvPr/>
        </p:nvGrpSpPr>
        <p:grpSpPr bwMode="auto">
          <a:xfrm>
            <a:off x="578545" y="2452688"/>
            <a:ext cx="8169919" cy="3928640"/>
            <a:chOff x="2370" y="12130"/>
            <a:chExt cx="7783" cy="3474"/>
          </a:xfrm>
        </p:grpSpPr>
        <p:pic>
          <p:nvPicPr>
            <p:cNvPr id="1027"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53" y="12289"/>
              <a:ext cx="4800" cy="3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70" y="12130"/>
              <a:ext cx="2430" cy="3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270373848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2675466"/>
            <a:ext cx="7408333" cy="4182533"/>
          </a:xfrm>
        </p:spPr>
        <p:txBody>
          <a:bodyPr>
            <a:normAutofit fontScale="85000" lnSpcReduction="10000"/>
          </a:bodyPr>
          <a:lstStyle/>
          <a:p>
            <a:pPr lvl="1"/>
            <a:r>
              <a:rPr lang="en-US" altLang="zh-CN" b="1" dirty="0"/>
              <a:t>1</a:t>
            </a:r>
            <a:r>
              <a:rPr lang="zh-CN" altLang="zh-CN" b="1" dirty="0"/>
              <a:t>．数值序列填充</a:t>
            </a:r>
            <a:endParaRPr lang="zh-CN" altLang="zh-CN" dirty="0"/>
          </a:p>
          <a:p>
            <a:pPr lvl="2"/>
            <a:r>
              <a:rPr lang="zh-CN" altLang="zh-CN" dirty="0" smtClean="0"/>
              <a:t>选定</a:t>
            </a:r>
            <a:r>
              <a:rPr lang="zh-CN" altLang="zh-CN" dirty="0"/>
              <a:t>某单元格，</a:t>
            </a:r>
            <a:r>
              <a:rPr lang="zh-CN" altLang="zh-CN" dirty="0" smtClean="0"/>
              <a:t>输入数列初始值，</a:t>
            </a:r>
            <a:r>
              <a:rPr lang="zh-CN" altLang="zh-CN" dirty="0"/>
              <a:t>然后选定以该单元格为首的某段列区域或某段行</a:t>
            </a:r>
            <a:r>
              <a:rPr lang="zh-CN" altLang="zh-CN" dirty="0" smtClean="0"/>
              <a:t>区域</a:t>
            </a:r>
            <a:r>
              <a:rPr lang="zh-CN" altLang="en-US" dirty="0" smtClean="0"/>
              <a:t>；</a:t>
            </a:r>
            <a:endParaRPr lang="en-US" altLang="zh-CN" dirty="0" smtClean="0"/>
          </a:p>
          <a:p>
            <a:pPr lvl="2"/>
            <a:r>
              <a:rPr lang="zh-CN" altLang="zh-CN" dirty="0" smtClean="0"/>
              <a:t>单击</a:t>
            </a:r>
            <a:r>
              <a:rPr lang="en-US" altLang="zh-CN" dirty="0"/>
              <a:t>“</a:t>
            </a:r>
            <a:r>
              <a:rPr lang="zh-CN" altLang="zh-CN" dirty="0"/>
              <a:t>开始</a:t>
            </a:r>
            <a:r>
              <a:rPr lang="en-US" altLang="zh-CN" dirty="0"/>
              <a:t>”</a:t>
            </a:r>
            <a:r>
              <a:rPr lang="zh-CN" altLang="zh-CN" dirty="0"/>
              <a:t>选项卡</a:t>
            </a:r>
            <a:r>
              <a:rPr lang="zh-CN" altLang="zh-CN" dirty="0" smtClean="0"/>
              <a:t>中的</a:t>
            </a:r>
            <a:r>
              <a:rPr lang="zh-CN" altLang="zh-CN" dirty="0"/>
              <a:t>“填充”按钮，</a:t>
            </a:r>
            <a:r>
              <a:rPr lang="zh-CN" altLang="zh-CN" dirty="0" smtClean="0"/>
              <a:t>从中</a:t>
            </a:r>
            <a:r>
              <a:rPr lang="zh-CN" altLang="zh-CN" dirty="0"/>
              <a:t>点击</a:t>
            </a:r>
            <a:r>
              <a:rPr lang="en-US" altLang="zh-CN" dirty="0"/>
              <a:t>“</a:t>
            </a:r>
            <a:r>
              <a:rPr lang="zh-CN" altLang="zh-CN" dirty="0"/>
              <a:t>序列</a:t>
            </a:r>
            <a:r>
              <a:rPr lang="en-US" altLang="zh-CN" dirty="0"/>
              <a:t>...”</a:t>
            </a:r>
            <a:r>
              <a:rPr lang="zh-CN" altLang="zh-CN" dirty="0"/>
              <a:t>项</a:t>
            </a:r>
            <a:r>
              <a:rPr lang="zh-CN" altLang="zh-CN" dirty="0" smtClean="0"/>
              <a:t>；</a:t>
            </a:r>
            <a:endParaRPr lang="en-US" altLang="zh-CN" dirty="0" smtClean="0"/>
          </a:p>
          <a:p>
            <a:pPr lvl="2"/>
            <a:r>
              <a:rPr lang="zh-CN" altLang="zh-CN" dirty="0" smtClean="0"/>
              <a:t>在“序列”</a:t>
            </a:r>
            <a:r>
              <a:rPr lang="zh-CN" altLang="zh-CN" dirty="0"/>
              <a:t>对话框中，确定数据序列产生在“行”或“列”、然后确定数据序列的</a:t>
            </a:r>
            <a:r>
              <a:rPr lang="zh-CN" altLang="zh-CN" dirty="0" smtClean="0"/>
              <a:t>类型；</a:t>
            </a:r>
            <a:endParaRPr lang="en-US" altLang="zh-CN" dirty="0" smtClean="0"/>
          </a:p>
          <a:p>
            <a:pPr lvl="2"/>
            <a:r>
              <a:rPr lang="zh-CN" altLang="zh-CN" dirty="0" smtClean="0"/>
              <a:t>输入</a:t>
            </a:r>
            <a:r>
              <a:rPr lang="zh-CN" altLang="zh-CN" dirty="0"/>
              <a:t>步长值</a:t>
            </a:r>
            <a:r>
              <a:rPr lang="en-US" altLang="zh-CN" dirty="0"/>
              <a:t>(</a:t>
            </a:r>
            <a:r>
              <a:rPr lang="zh-CN" altLang="zh-CN" dirty="0"/>
              <a:t>即公差值或公比值</a:t>
            </a:r>
            <a:r>
              <a:rPr lang="en-US" altLang="zh-CN" dirty="0"/>
              <a:t>)</a:t>
            </a:r>
            <a:r>
              <a:rPr lang="zh-CN" altLang="zh-CN" dirty="0" smtClean="0"/>
              <a:t>，然后</a:t>
            </a:r>
            <a:r>
              <a:rPr lang="zh-CN" altLang="zh-CN" dirty="0"/>
              <a:t>点击</a:t>
            </a:r>
            <a:r>
              <a:rPr lang="en-US" altLang="zh-CN" dirty="0"/>
              <a:t>“</a:t>
            </a:r>
            <a:r>
              <a:rPr lang="zh-CN" altLang="zh-CN" dirty="0"/>
              <a:t>确定</a:t>
            </a:r>
            <a:r>
              <a:rPr lang="en-US" altLang="zh-CN" dirty="0"/>
              <a:t>”</a:t>
            </a:r>
            <a:r>
              <a:rPr lang="zh-CN" altLang="zh-CN" dirty="0"/>
              <a:t>按钮</a:t>
            </a:r>
            <a:r>
              <a:rPr lang="zh-CN" altLang="zh-CN" dirty="0" smtClean="0"/>
              <a:t>。</a:t>
            </a:r>
            <a:endParaRPr lang="zh-CN" altLang="zh-CN" dirty="0"/>
          </a:p>
          <a:p>
            <a:pPr lvl="2"/>
            <a:r>
              <a:rPr lang="zh-CN" altLang="zh-CN" dirty="0"/>
              <a:t>若填充的序列所占用的单元格不确定时，需要利用“序列”对话框中的“步长值”和“终止值”两项参数来共同</a:t>
            </a:r>
            <a:r>
              <a:rPr lang="zh-CN" altLang="zh-CN" dirty="0" smtClean="0"/>
              <a:t>确定</a:t>
            </a:r>
            <a:r>
              <a:rPr lang="zh-CN" altLang="en-US" dirty="0" smtClean="0"/>
              <a:t>；</a:t>
            </a:r>
            <a:endParaRPr lang="zh-CN" altLang="zh-CN" dirty="0"/>
          </a:p>
          <a:p>
            <a:pPr lvl="2"/>
            <a:r>
              <a:rPr lang="zh-CN" altLang="zh-CN" dirty="0" smtClean="0"/>
              <a:t>等差数列</a:t>
            </a:r>
            <a:r>
              <a:rPr lang="zh-CN" altLang="en-US" dirty="0" smtClean="0"/>
              <a:t>填充</a:t>
            </a:r>
            <a:r>
              <a:rPr lang="zh-CN" altLang="zh-CN" dirty="0" smtClean="0"/>
              <a:t>，</a:t>
            </a:r>
            <a:r>
              <a:rPr lang="zh-CN" altLang="zh-CN" dirty="0"/>
              <a:t>还可以利用</a:t>
            </a:r>
            <a:r>
              <a:rPr lang="en-US" altLang="zh-CN" dirty="0"/>
              <a:t>“</a:t>
            </a:r>
            <a:r>
              <a:rPr lang="zh-CN" altLang="zh-CN" dirty="0"/>
              <a:t>填充柄</a:t>
            </a:r>
            <a:r>
              <a:rPr lang="en-US" altLang="zh-CN" dirty="0"/>
              <a:t>”</a:t>
            </a:r>
            <a:r>
              <a:rPr lang="zh-CN" altLang="zh-CN" dirty="0"/>
              <a:t>来实现</a:t>
            </a:r>
            <a:r>
              <a:rPr lang="zh-CN" altLang="zh-CN" dirty="0" smtClean="0"/>
              <a:t>。</a:t>
            </a:r>
            <a:r>
              <a:rPr lang="zh-CN" altLang="en-US" dirty="0" smtClean="0"/>
              <a:t>在</a:t>
            </a:r>
            <a:r>
              <a:rPr lang="zh-CN" altLang="zh-CN" dirty="0" smtClean="0"/>
              <a:t>连续</a:t>
            </a:r>
            <a:r>
              <a:rPr lang="zh-CN" altLang="zh-CN" dirty="0"/>
              <a:t>两个单元格输入序列的前两个值，然后选中这两个单元格</a:t>
            </a:r>
            <a:r>
              <a:rPr lang="zh-CN" altLang="zh-CN" dirty="0" smtClean="0"/>
              <a:t>，</a:t>
            </a:r>
            <a:r>
              <a:rPr lang="zh-CN" altLang="en-US" dirty="0" smtClean="0"/>
              <a:t>拖动</a:t>
            </a:r>
            <a:r>
              <a:rPr lang="zh-CN" altLang="zh-CN" dirty="0" smtClean="0"/>
              <a:t>填充柄</a:t>
            </a:r>
            <a:r>
              <a:rPr lang="zh-CN" altLang="en-US" dirty="0" smtClean="0"/>
              <a:t>即可；</a:t>
            </a:r>
            <a:endParaRPr lang="zh-CN" altLang="zh-CN" dirty="0"/>
          </a:p>
          <a:p>
            <a:pPr lvl="2"/>
            <a:r>
              <a:rPr lang="zh-CN" altLang="zh-CN" dirty="0"/>
              <a:t>自动加</a:t>
            </a:r>
            <a:r>
              <a:rPr lang="en-US" altLang="zh-CN" dirty="0"/>
              <a:t>1</a:t>
            </a:r>
            <a:r>
              <a:rPr lang="zh-CN" altLang="zh-CN" dirty="0"/>
              <a:t>或减</a:t>
            </a:r>
            <a:r>
              <a:rPr lang="en-US" altLang="zh-CN" dirty="0" smtClean="0"/>
              <a:t>1</a:t>
            </a:r>
            <a:r>
              <a:rPr lang="zh-CN" altLang="en-US" dirty="0" smtClean="0"/>
              <a:t>填充</a:t>
            </a:r>
            <a:r>
              <a:rPr lang="zh-CN" altLang="zh-CN" dirty="0" smtClean="0"/>
              <a:t>。某个</a:t>
            </a:r>
            <a:r>
              <a:rPr lang="zh-CN" altLang="zh-CN" dirty="0"/>
              <a:t>单元格输入一个数值型数据后，移动鼠标停留在填充柄，按住</a:t>
            </a:r>
            <a:r>
              <a:rPr lang="en-US" altLang="zh-CN" dirty="0"/>
              <a:t>Ctrl</a:t>
            </a:r>
            <a:r>
              <a:rPr lang="zh-CN" altLang="zh-CN" dirty="0"/>
              <a:t>键，原空心十字形光标</a:t>
            </a:r>
            <a:r>
              <a:rPr lang="en-US" altLang="zh-CN" dirty="0"/>
              <a:t> </a:t>
            </a:r>
            <a:r>
              <a:rPr lang="zh-CN" altLang="zh-CN" dirty="0"/>
              <a:t>会变成双实线十字形</a:t>
            </a:r>
            <a:r>
              <a:rPr lang="en-US" altLang="zh-CN" dirty="0"/>
              <a:t> </a:t>
            </a:r>
            <a:r>
              <a:rPr lang="zh-CN" altLang="zh-CN" dirty="0"/>
              <a:t>，然后拖动填充</a:t>
            </a:r>
            <a:r>
              <a:rPr lang="zh-CN" altLang="zh-CN" dirty="0" smtClean="0"/>
              <a:t>柄，</a:t>
            </a:r>
            <a:r>
              <a:rPr lang="zh-CN" altLang="zh-CN" dirty="0"/>
              <a:t>可实现输入数据的自动加</a:t>
            </a:r>
            <a:r>
              <a:rPr lang="en-US" altLang="zh-CN" dirty="0" smtClean="0"/>
              <a:t>1</a:t>
            </a:r>
            <a:r>
              <a:rPr lang="zh-CN" altLang="zh-CN" dirty="0" smtClean="0"/>
              <a:t>或自动</a:t>
            </a:r>
            <a:r>
              <a:rPr lang="zh-CN" altLang="zh-CN" dirty="0"/>
              <a:t>减</a:t>
            </a:r>
            <a:r>
              <a:rPr lang="en-US" altLang="zh-CN" dirty="0"/>
              <a:t>1</a:t>
            </a:r>
            <a:r>
              <a:rPr lang="zh-CN" altLang="zh-CN" dirty="0"/>
              <a:t>的输入。注意，该输入方法只对单个单元格有效而对单元格区域无效。</a:t>
            </a:r>
          </a:p>
          <a:p>
            <a:endParaRPr lang="zh-CN" altLang="en-US" dirty="0"/>
          </a:p>
        </p:txBody>
      </p:sp>
      <p:sp>
        <p:nvSpPr>
          <p:cNvPr id="3" name="标题 2"/>
          <p:cNvSpPr>
            <a:spLocks noGrp="1"/>
          </p:cNvSpPr>
          <p:nvPr>
            <p:ph type="title"/>
          </p:nvPr>
        </p:nvSpPr>
        <p:spPr/>
        <p:txBody>
          <a:bodyPr/>
          <a:lstStyle/>
          <a:p>
            <a:r>
              <a:rPr lang="en-US" altLang="zh-CN" b="1" dirty="0"/>
              <a:t>6.2 </a:t>
            </a:r>
            <a:r>
              <a:rPr lang="zh-CN" altLang="en-US" b="1" dirty="0"/>
              <a:t>编辑工作表</a:t>
            </a:r>
            <a:endParaRPr lang="zh-CN" altLang="en-US" dirty="0"/>
          </a:p>
        </p:txBody>
      </p:sp>
    </p:spTree>
    <p:extLst>
      <p:ext uri="{BB962C8B-B14F-4D97-AF65-F5344CB8AC3E}">
        <p14:creationId xmlns:p14="http://schemas.microsoft.com/office/powerpoint/2010/main" val="131055430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lnSpcReduction="20000"/>
          </a:bodyPr>
          <a:lstStyle/>
          <a:p>
            <a:pPr lvl="1"/>
            <a:r>
              <a:rPr lang="en-US" altLang="zh-CN" b="1" dirty="0"/>
              <a:t>2</a:t>
            </a:r>
            <a:r>
              <a:rPr lang="zh-CN" altLang="zh-CN" b="1" dirty="0"/>
              <a:t>．日期序列填充</a:t>
            </a:r>
            <a:endParaRPr lang="zh-CN" altLang="zh-CN" dirty="0"/>
          </a:p>
          <a:p>
            <a:pPr lvl="2"/>
            <a:r>
              <a:rPr lang="zh-CN" altLang="zh-CN" dirty="0"/>
              <a:t>在</a:t>
            </a:r>
            <a:r>
              <a:rPr lang="en-US" altLang="zh-CN" dirty="0"/>
              <a:t>Excel 2010</a:t>
            </a:r>
            <a:r>
              <a:rPr lang="zh-CN" altLang="zh-CN" dirty="0"/>
              <a:t>中，日期序列只能是等差序列。初值是日期型数据，差值是日、工作日、月、年</a:t>
            </a:r>
            <a:r>
              <a:rPr lang="zh-CN" altLang="zh-CN" dirty="0" smtClean="0"/>
              <a:t>。</a:t>
            </a:r>
            <a:r>
              <a:rPr lang="zh-CN" altLang="en-US" dirty="0" smtClean="0"/>
              <a:t>拖动</a:t>
            </a:r>
            <a:r>
              <a:rPr lang="zh-CN" altLang="zh-CN" dirty="0" smtClean="0"/>
              <a:t>填充柄</a:t>
            </a:r>
            <a:r>
              <a:rPr lang="zh-CN" altLang="en-US" dirty="0" smtClean="0"/>
              <a:t>的填充可以是：</a:t>
            </a:r>
            <a:endParaRPr lang="en-US" altLang="zh-CN" dirty="0" smtClean="0"/>
          </a:p>
          <a:p>
            <a:pPr lvl="3"/>
            <a:r>
              <a:rPr lang="zh-CN" altLang="en-US" dirty="0" smtClean="0"/>
              <a:t>若</a:t>
            </a:r>
            <a:r>
              <a:rPr lang="zh-CN" altLang="zh-CN" dirty="0"/>
              <a:t>某连续单元格区域中填入的</a:t>
            </a:r>
            <a:r>
              <a:rPr lang="zh-CN" altLang="zh-CN" dirty="0" smtClean="0"/>
              <a:t>日期</a:t>
            </a:r>
            <a:r>
              <a:rPr lang="zh-CN" altLang="en-US" dirty="0" smtClean="0"/>
              <a:t>是</a:t>
            </a:r>
            <a:r>
              <a:rPr lang="en-US" altLang="zh-CN" dirty="0" smtClean="0"/>
              <a:t>2014-1-31</a:t>
            </a:r>
            <a:r>
              <a:rPr lang="zh-CN" altLang="zh-CN" dirty="0" smtClean="0"/>
              <a:t>、</a:t>
            </a:r>
            <a:r>
              <a:rPr lang="en-US" altLang="zh-CN" dirty="0" smtClean="0"/>
              <a:t>2014-2-1</a:t>
            </a:r>
            <a:r>
              <a:rPr lang="zh-CN" altLang="zh-CN" dirty="0" smtClean="0"/>
              <a:t>，</a:t>
            </a:r>
            <a:r>
              <a:rPr lang="en-US" altLang="zh-CN" dirty="0" smtClean="0"/>
              <a:t>…</a:t>
            </a:r>
            <a:r>
              <a:rPr lang="zh-CN" altLang="zh-CN" dirty="0" smtClean="0"/>
              <a:t>，则</a:t>
            </a:r>
            <a:r>
              <a:rPr lang="zh-CN" altLang="zh-CN" dirty="0"/>
              <a:t>该序列是以</a:t>
            </a:r>
            <a:r>
              <a:rPr lang="en-US" altLang="zh-CN" dirty="0"/>
              <a:t>“</a:t>
            </a:r>
            <a:r>
              <a:rPr lang="zh-CN" altLang="zh-CN" dirty="0"/>
              <a:t>日</a:t>
            </a:r>
            <a:r>
              <a:rPr lang="en-US" altLang="zh-CN" dirty="0"/>
              <a:t>”</a:t>
            </a:r>
            <a:r>
              <a:rPr lang="zh-CN" altLang="zh-CN" dirty="0"/>
              <a:t>为单位的等差日期序列</a:t>
            </a:r>
            <a:r>
              <a:rPr lang="zh-CN" altLang="zh-CN" dirty="0" smtClean="0"/>
              <a:t>；</a:t>
            </a:r>
            <a:endParaRPr lang="en-US" altLang="zh-CN" dirty="0" smtClean="0"/>
          </a:p>
          <a:p>
            <a:pPr lvl="3"/>
            <a:r>
              <a:rPr lang="zh-CN" altLang="zh-CN" dirty="0" smtClean="0"/>
              <a:t>若</a:t>
            </a:r>
            <a:r>
              <a:rPr lang="zh-CN" altLang="zh-CN" dirty="0"/>
              <a:t>某连续单元格区域中填入的日期是</a:t>
            </a:r>
            <a:r>
              <a:rPr lang="en-US" altLang="zh-CN" dirty="0"/>
              <a:t>2014-1-5</a:t>
            </a:r>
            <a:r>
              <a:rPr lang="zh-CN" altLang="zh-CN" dirty="0"/>
              <a:t>，</a:t>
            </a:r>
            <a:r>
              <a:rPr lang="en-US" altLang="zh-CN" dirty="0"/>
              <a:t>2014-2-5</a:t>
            </a:r>
            <a:r>
              <a:rPr lang="zh-CN" altLang="zh-CN" dirty="0"/>
              <a:t>，</a:t>
            </a:r>
            <a:r>
              <a:rPr lang="en-US" altLang="zh-CN" dirty="0"/>
              <a:t>…</a:t>
            </a:r>
            <a:r>
              <a:rPr lang="zh-CN" altLang="zh-CN" dirty="0"/>
              <a:t>，则该序列是以</a:t>
            </a:r>
            <a:r>
              <a:rPr lang="en-US" altLang="zh-CN" dirty="0"/>
              <a:t>“</a:t>
            </a:r>
            <a:r>
              <a:rPr lang="zh-CN" altLang="zh-CN" dirty="0"/>
              <a:t>月</a:t>
            </a:r>
            <a:r>
              <a:rPr lang="en-US" altLang="zh-CN" dirty="0"/>
              <a:t>”</a:t>
            </a:r>
            <a:r>
              <a:rPr lang="zh-CN" altLang="zh-CN" dirty="0"/>
              <a:t>为单位的等差日期序列</a:t>
            </a:r>
            <a:r>
              <a:rPr lang="zh-CN" altLang="zh-CN" dirty="0" smtClean="0"/>
              <a:t>；</a:t>
            </a:r>
            <a:endParaRPr lang="en-US" altLang="zh-CN" dirty="0" smtClean="0"/>
          </a:p>
          <a:p>
            <a:pPr lvl="3"/>
            <a:r>
              <a:rPr lang="zh-CN" altLang="zh-CN" dirty="0" smtClean="0"/>
              <a:t>若</a:t>
            </a:r>
            <a:r>
              <a:rPr lang="zh-CN" altLang="zh-CN" dirty="0"/>
              <a:t>某连续单元格区域中填入的日期是</a:t>
            </a:r>
            <a:r>
              <a:rPr lang="en-US" altLang="zh-CN" dirty="0"/>
              <a:t>2010-1-5</a:t>
            </a:r>
            <a:r>
              <a:rPr lang="zh-CN" altLang="zh-CN" dirty="0"/>
              <a:t>，</a:t>
            </a:r>
            <a:r>
              <a:rPr lang="en-US" altLang="zh-CN" dirty="0"/>
              <a:t>2011-01-05</a:t>
            </a:r>
            <a:r>
              <a:rPr lang="zh-CN" altLang="zh-CN" dirty="0"/>
              <a:t>，</a:t>
            </a:r>
            <a:r>
              <a:rPr lang="en-US" altLang="zh-CN" dirty="0"/>
              <a:t>…</a:t>
            </a:r>
            <a:r>
              <a:rPr lang="zh-CN" altLang="zh-CN" dirty="0"/>
              <a:t>，则该序列是以</a:t>
            </a:r>
            <a:r>
              <a:rPr lang="en-US" altLang="zh-CN" dirty="0"/>
              <a:t>“</a:t>
            </a:r>
            <a:r>
              <a:rPr lang="zh-CN" altLang="zh-CN" dirty="0"/>
              <a:t>年</a:t>
            </a:r>
            <a:r>
              <a:rPr lang="en-US" altLang="zh-CN" dirty="0"/>
              <a:t>”</a:t>
            </a:r>
            <a:r>
              <a:rPr lang="zh-CN" altLang="zh-CN" dirty="0"/>
              <a:t>为单位的等差日期</a:t>
            </a:r>
            <a:r>
              <a:rPr lang="zh-CN" altLang="zh-CN" dirty="0" smtClean="0"/>
              <a:t>序列</a:t>
            </a:r>
            <a:r>
              <a:rPr lang="zh-CN" altLang="en-US" dirty="0" smtClean="0"/>
              <a:t>；</a:t>
            </a:r>
            <a:endParaRPr lang="en-US" altLang="zh-CN" dirty="0" smtClean="0"/>
          </a:p>
          <a:p>
            <a:pPr lvl="3"/>
            <a:r>
              <a:rPr lang="zh-CN" altLang="en-US" dirty="0" smtClean="0"/>
              <a:t>若</a:t>
            </a:r>
            <a:r>
              <a:rPr lang="zh-CN" altLang="zh-CN" dirty="0"/>
              <a:t>单元格区域中填入</a:t>
            </a:r>
            <a:r>
              <a:rPr lang="zh-CN" altLang="zh-CN" dirty="0" smtClean="0"/>
              <a:t>的</a:t>
            </a:r>
            <a:r>
              <a:rPr lang="zh-CN" altLang="en-US" dirty="0" smtClean="0"/>
              <a:t>是星期一，</a:t>
            </a:r>
            <a:r>
              <a:rPr lang="zh-CN" altLang="zh-CN" dirty="0"/>
              <a:t>则该序列是以</a:t>
            </a:r>
            <a:r>
              <a:rPr lang="en-US" altLang="zh-CN" dirty="0" smtClean="0"/>
              <a:t>“</a:t>
            </a:r>
            <a:r>
              <a:rPr lang="zh-CN" altLang="en-US" dirty="0" smtClean="0"/>
              <a:t>星期</a:t>
            </a:r>
            <a:r>
              <a:rPr lang="en-US" altLang="zh-CN" dirty="0" smtClean="0"/>
              <a:t>”</a:t>
            </a:r>
            <a:r>
              <a:rPr lang="zh-CN" altLang="zh-CN" dirty="0" smtClean="0"/>
              <a:t>为</a:t>
            </a:r>
            <a:r>
              <a:rPr lang="zh-CN" altLang="en-US" dirty="0" smtClean="0"/>
              <a:t>同期</a:t>
            </a:r>
            <a:r>
              <a:rPr lang="zh-CN" altLang="zh-CN" dirty="0" smtClean="0"/>
              <a:t>的</a:t>
            </a:r>
            <a:r>
              <a:rPr lang="zh-CN" altLang="en-US" dirty="0" smtClean="0"/>
              <a:t>循环</a:t>
            </a:r>
            <a:r>
              <a:rPr lang="zh-CN" altLang="zh-CN" dirty="0" smtClean="0"/>
              <a:t>序列。</a:t>
            </a:r>
            <a:r>
              <a:rPr lang="zh-CN" altLang="zh-CN" dirty="0"/>
              <a:t>当选了</a:t>
            </a:r>
            <a:r>
              <a:rPr lang="en-US" altLang="zh-CN" dirty="0"/>
              <a:t>“</a:t>
            </a:r>
            <a:r>
              <a:rPr lang="zh-CN" altLang="zh-CN" dirty="0"/>
              <a:t>工作日</a:t>
            </a:r>
            <a:r>
              <a:rPr lang="en-US" altLang="zh-CN" dirty="0"/>
              <a:t>”</a:t>
            </a:r>
            <a:r>
              <a:rPr lang="zh-CN" altLang="zh-CN" dirty="0"/>
              <a:t>作为日期单位后，则星期六、星期日的日期不会列入序列。</a:t>
            </a:r>
          </a:p>
          <a:p>
            <a:pPr marL="347663" lvl="1" indent="0">
              <a:buNone/>
            </a:pPr>
            <a:r>
              <a:rPr lang="zh-CN" altLang="zh-CN" dirty="0"/>
              <a:t>日期序列的填充柄操作方法可以参照数值序列的填充操作方法。</a:t>
            </a:r>
            <a:endParaRPr lang="zh-CN" altLang="en-US" dirty="0"/>
          </a:p>
        </p:txBody>
      </p:sp>
      <p:sp>
        <p:nvSpPr>
          <p:cNvPr id="3" name="标题 2"/>
          <p:cNvSpPr>
            <a:spLocks noGrp="1"/>
          </p:cNvSpPr>
          <p:nvPr>
            <p:ph type="title"/>
          </p:nvPr>
        </p:nvSpPr>
        <p:spPr/>
        <p:txBody>
          <a:bodyPr/>
          <a:lstStyle/>
          <a:p>
            <a:r>
              <a:rPr lang="en-US" altLang="zh-CN" b="1" dirty="0"/>
              <a:t>6.2 </a:t>
            </a:r>
            <a:r>
              <a:rPr lang="zh-CN" altLang="en-US" b="1" dirty="0"/>
              <a:t>编辑工作表</a:t>
            </a:r>
            <a:endParaRPr lang="zh-CN" altLang="en-US" dirty="0"/>
          </a:p>
        </p:txBody>
      </p:sp>
    </p:spTree>
    <p:extLst>
      <p:ext uri="{BB962C8B-B14F-4D97-AF65-F5344CB8AC3E}">
        <p14:creationId xmlns:p14="http://schemas.microsoft.com/office/powerpoint/2010/main" val="196987476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a:bodyPr>
          <a:lstStyle/>
          <a:p>
            <a:r>
              <a:rPr lang="en-US" altLang="zh-CN" b="1" dirty="0"/>
              <a:t>3. </a:t>
            </a:r>
            <a:r>
              <a:rPr lang="zh-CN" altLang="zh-CN" b="1" dirty="0"/>
              <a:t>文本序列填充</a:t>
            </a:r>
            <a:endParaRPr lang="zh-CN" altLang="zh-CN" dirty="0"/>
          </a:p>
          <a:p>
            <a:pPr lvl="1"/>
            <a:r>
              <a:rPr lang="zh-CN" altLang="zh-CN" dirty="0" smtClean="0"/>
              <a:t>系统</a:t>
            </a:r>
            <a:r>
              <a:rPr lang="zh-CN" altLang="zh-CN" dirty="0"/>
              <a:t>默认设置了若干文本序列，当某单元格中输入该序列的其中某个值时，拖动填充柄向右或向下运动，则会循环产生该文本序列的</a:t>
            </a:r>
            <a:r>
              <a:rPr lang="en-US" altLang="zh-CN" dirty="0"/>
              <a:t>“</a:t>
            </a:r>
            <a:r>
              <a:rPr lang="zh-CN" altLang="zh-CN" dirty="0"/>
              <a:t>增</a:t>
            </a:r>
            <a:r>
              <a:rPr lang="en-US" altLang="zh-CN" dirty="0"/>
              <a:t>”</a:t>
            </a:r>
            <a:r>
              <a:rPr lang="zh-CN" altLang="zh-CN" dirty="0"/>
              <a:t>序列；若拖动填充柄向左或向上运动，则会循环产生该文本序列的</a:t>
            </a:r>
            <a:r>
              <a:rPr lang="en-US" altLang="zh-CN" dirty="0"/>
              <a:t>“</a:t>
            </a:r>
            <a:r>
              <a:rPr lang="zh-CN" altLang="zh-CN" dirty="0"/>
              <a:t>减</a:t>
            </a:r>
            <a:r>
              <a:rPr lang="en-US" altLang="zh-CN" dirty="0"/>
              <a:t>”</a:t>
            </a:r>
            <a:r>
              <a:rPr lang="zh-CN" altLang="zh-CN" dirty="0"/>
              <a:t>序列。</a:t>
            </a:r>
          </a:p>
          <a:p>
            <a:pPr lvl="1"/>
            <a:r>
              <a:rPr lang="zh-CN" altLang="zh-CN" dirty="0" smtClean="0"/>
              <a:t>点击</a:t>
            </a:r>
            <a:r>
              <a:rPr lang="zh-CN" altLang="en-US" dirty="0" smtClean="0"/>
              <a:t>“文件”选项卡</a:t>
            </a:r>
            <a:r>
              <a:rPr lang="zh-CN" altLang="zh-CN" dirty="0" smtClean="0"/>
              <a:t>，</a:t>
            </a:r>
            <a:r>
              <a:rPr lang="zh-CN" altLang="zh-CN" dirty="0"/>
              <a:t>从弹出的功能项列表中选择</a:t>
            </a:r>
            <a:r>
              <a:rPr lang="en-US" altLang="zh-CN" dirty="0"/>
              <a:t>“</a:t>
            </a:r>
            <a:r>
              <a:rPr lang="zh-CN" altLang="zh-CN" dirty="0"/>
              <a:t>选项</a:t>
            </a:r>
            <a:r>
              <a:rPr lang="en-US" altLang="zh-CN" dirty="0"/>
              <a:t>”</a:t>
            </a:r>
            <a:r>
              <a:rPr lang="zh-CN" altLang="zh-CN" dirty="0"/>
              <a:t>项，从弹出的“</a:t>
            </a:r>
            <a:r>
              <a:rPr lang="en-US" altLang="zh-CN" dirty="0"/>
              <a:t>Excel</a:t>
            </a:r>
            <a:r>
              <a:rPr lang="zh-CN" altLang="zh-CN" dirty="0"/>
              <a:t>选项”对话框中选择“高级”项，然后，在对应的列表栏中，点击“创建用于排序和填充序列的列表”项所对应的“编辑自定义列表</a:t>
            </a:r>
            <a:r>
              <a:rPr lang="en-US" altLang="zh-CN" dirty="0"/>
              <a:t>…</a:t>
            </a:r>
            <a:r>
              <a:rPr lang="zh-CN" altLang="zh-CN" dirty="0"/>
              <a:t>”按钮</a:t>
            </a:r>
            <a:r>
              <a:rPr lang="zh-CN" altLang="zh-CN" dirty="0" smtClean="0"/>
              <a:t>，系统</a:t>
            </a:r>
            <a:r>
              <a:rPr lang="zh-CN" altLang="zh-CN" dirty="0"/>
              <a:t>将弹</a:t>
            </a:r>
            <a:r>
              <a:rPr lang="zh-CN" altLang="zh-CN" dirty="0" smtClean="0"/>
              <a:t>出“自定义序列”</a:t>
            </a:r>
            <a:r>
              <a:rPr lang="zh-CN" altLang="zh-CN" dirty="0"/>
              <a:t>对话框</a:t>
            </a:r>
            <a:r>
              <a:rPr lang="zh-CN" altLang="zh-CN" dirty="0" smtClean="0"/>
              <a:t>。</a:t>
            </a:r>
            <a:r>
              <a:rPr lang="zh-CN" altLang="en-US" dirty="0" smtClean="0"/>
              <a:t>用户可</a:t>
            </a:r>
            <a:r>
              <a:rPr lang="zh-CN" altLang="zh-CN" dirty="0" smtClean="0"/>
              <a:t>自定义序列。</a:t>
            </a:r>
            <a:endParaRPr lang="zh-CN" altLang="zh-CN" dirty="0"/>
          </a:p>
          <a:p>
            <a:pPr lvl="1"/>
            <a:endParaRPr lang="zh-CN" altLang="en-US" dirty="0"/>
          </a:p>
        </p:txBody>
      </p:sp>
      <p:sp>
        <p:nvSpPr>
          <p:cNvPr id="3" name="标题 2"/>
          <p:cNvSpPr>
            <a:spLocks noGrp="1"/>
          </p:cNvSpPr>
          <p:nvPr>
            <p:ph type="title"/>
          </p:nvPr>
        </p:nvSpPr>
        <p:spPr/>
        <p:txBody>
          <a:bodyPr/>
          <a:lstStyle/>
          <a:p>
            <a:r>
              <a:rPr lang="en-US" altLang="zh-CN" b="1" dirty="0"/>
              <a:t>6.2 </a:t>
            </a:r>
            <a:r>
              <a:rPr lang="zh-CN" altLang="en-US" b="1" dirty="0"/>
              <a:t>编辑工作表</a:t>
            </a:r>
            <a:endParaRPr lang="zh-CN" altLang="en-US" dirty="0"/>
          </a:p>
        </p:txBody>
      </p:sp>
    </p:spTree>
    <p:extLst>
      <p:ext uri="{BB962C8B-B14F-4D97-AF65-F5344CB8AC3E}">
        <p14:creationId xmlns:p14="http://schemas.microsoft.com/office/powerpoint/2010/main" val="242648529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b="1" dirty="0"/>
              <a:t>6.2 </a:t>
            </a:r>
            <a:r>
              <a:rPr lang="zh-CN" altLang="en-US" b="1" dirty="0"/>
              <a:t>编辑工作表</a:t>
            </a:r>
            <a:endParaRPr lang="zh-CN" altLang="en-US" dirty="0"/>
          </a:p>
        </p:txBody>
      </p:sp>
      <p:grpSp>
        <p:nvGrpSpPr>
          <p:cNvPr id="4" name="Group 2"/>
          <p:cNvGrpSpPr>
            <a:grpSpLocks/>
          </p:cNvGrpSpPr>
          <p:nvPr/>
        </p:nvGrpSpPr>
        <p:grpSpPr bwMode="auto">
          <a:xfrm>
            <a:off x="251520" y="2420888"/>
            <a:ext cx="8712968" cy="4176464"/>
            <a:chOff x="1678" y="11100"/>
            <a:chExt cx="8475" cy="3375"/>
          </a:xfrm>
        </p:grpSpPr>
        <p:pic>
          <p:nvPicPr>
            <p:cNvPr id="2051"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68" y="11408"/>
              <a:ext cx="4185" cy="26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78" y="11100"/>
              <a:ext cx="4185" cy="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129563753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pPr lvl="1"/>
            <a:r>
              <a:rPr lang="en-US" altLang="zh-CN" b="1" dirty="0"/>
              <a:t>4. </a:t>
            </a:r>
            <a:r>
              <a:rPr lang="zh-CN" altLang="zh-CN" b="1" dirty="0"/>
              <a:t>复制式填充</a:t>
            </a:r>
            <a:endParaRPr lang="zh-CN" altLang="zh-CN" dirty="0"/>
          </a:p>
          <a:p>
            <a:pPr lvl="2"/>
            <a:r>
              <a:rPr lang="zh-CN" altLang="zh-CN" dirty="0" smtClean="0"/>
              <a:t>选定某</a:t>
            </a:r>
            <a:r>
              <a:rPr lang="zh-CN" altLang="en-US" dirty="0" smtClean="0"/>
              <a:t>数值型、文本型</a:t>
            </a:r>
            <a:r>
              <a:rPr lang="zh-CN" altLang="zh-CN" dirty="0" smtClean="0"/>
              <a:t>单元格</a:t>
            </a:r>
            <a:r>
              <a:rPr lang="zh-CN" altLang="zh-CN" dirty="0"/>
              <a:t>，向下或向右拖动填充柄，则会生成由该单元格内容组成的</a:t>
            </a:r>
            <a:r>
              <a:rPr lang="zh-CN" altLang="zh-CN" dirty="0" smtClean="0"/>
              <a:t>序列</a:t>
            </a:r>
            <a:r>
              <a:rPr lang="zh-CN" altLang="en-US" dirty="0" smtClean="0"/>
              <a:t>；</a:t>
            </a:r>
            <a:endParaRPr lang="en-US" altLang="zh-CN" dirty="0" smtClean="0"/>
          </a:p>
          <a:p>
            <a:pPr lvl="2"/>
            <a:r>
              <a:rPr lang="zh-CN" altLang="zh-CN" dirty="0"/>
              <a:t>选定</a:t>
            </a:r>
            <a:r>
              <a:rPr lang="zh-CN" altLang="zh-CN" dirty="0" smtClean="0"/>
              <a:t>某</a:t>
            </a:r>
            <a:r>
              <a:rPr lang="zh-CN" altLang="en-US" dirty="0" smtClean="0"/>
              <a:t>日期型</a:t>
            </a:r>
            <a:r>
              <a:rPr lang="zh-CN" altLang="zh-CN" dirty="0" smtClean="0"/>
              <a:t>单元格，</a:t>
            </a:r>
            <a:r>
              <a:rPr lang="zh-CN" altLang="en-US" dirty="0" smtClean="0"/>
              <a:t>先压住</a:t>
            </a:r>
            <a:r>
              <a:rPr lang="en-US" altLang="zh-CN" dirty="0" smtClean="0"/>
              <a:t>Ctrl</a:t>
            </a:r>
            <a:r>
              <a:rPr lang="zh-CN" altLang="en-US" dirty="0" smtClean="0"/>
              <a:t>键不放。再</a:t>
            </a:r>
            <a:r>
              <a:rPr lang="zh-CN" altLang="zh-CN" dirty="0" smtClean="0"/>
              <a:t>向下</a:t>
            </a:r>
            <a:r>
              <a:rPr lang="zh-CN" altLang="zh-CN" dirty="0"/>
              <a:t>或向右拖动填充柄，则会生成由该单元格内容组成的序列</a:t>
            </a:r>
            <a:r>
              <a:rPr lang="zh-CN" altLang="en-US" dirty="0" smtClean="0"/>
              <a:t>；</a:t>
            </a:r>
            <a:endParaRPr lang="zh-CN" altLang="zh-CN" dirty="0"/>
          </a:p>
          <a:p>
            <a:pPr lvl="2"/>
            <a:r>
              <a:rPr lang="zh-CN" altLang="zh-CN" dirty="0"/>
              <a:t>选定某单元格，点击</a:t>
            </a:r>
            <a:r>
              <a:rPr lang="en-US" altLang="zh-CN" dirty="0"/>
              <a:t>“</a:t>
            </a:r>
            <a:r>
              <a:rPr lang="zh-CN" altLang="zh-CN" dirty="0"/>
              <a:t>开始</a:t>
            </a:r>
            <a:r>
              <a:rPr lang="en-US" altLang="zh-CN" dirty="0"/>
              <a:t>”</a:t>
            </a:r>
            <a:r>
              <a:rPr lang="zh-CN" altLang="zh-CN" dirty="0"/>
              <a:t>选项卡中</a:t>
            </a:r>
            <a:r>
              <a:rPr lang="en-US" altLang="zh-CN" dirty="0"/>
              <a:t>“</a:t>
            </a:r>
            <a:r>
              <a:rPr lang="zh-CN" altLang="zh-CN" dirty="0"/>
              <a:t>编辑</a:t>
            </a:r>
            <a:r>
              <a:rPr lang="en-US" altLang="zh-CN" dirty="0"/>
              <a:t>”</a:t>
            </a:r>
            <a:r>
              <a:rPr lang="zh-CN" altLang="zh-CN" dirty="0"/>
              <a:t>命令组中的</a:t>
            </a:r>
            <a:r>
              <a:rPr lang="en-US" altLang="zh-CN" dirty="0"/>
              <a:t>“</a:t>
            </a:r>
            <a:r>
              <a:rPr lang="zh-CN" altLang="zh-CN" dirty="0"/>
              <a:t>填充</a:t>
            </a:r>
            <a:r>
              <a:rPr lang="en-US" altLang="zh-CN" dirty="0"/>
              <a:t>”</a:t>
            </a:r>
            <a:r>
              <a:rPr lang="zh-CN" altLang="zh-CN" dirty="0"/>
              <a:t>按钮，从弹出的功能项列表中选择“向下”项，系统则会将该单元格之上的相邻单元格的内容复制到该单元格</a:t>
            </a:r>
            <a:r>
              <a:rPr lang="zh-CN" altLang="zh-CN" dirty="0" smtClean="0"/>
              <a:t>。</a:t>
            </a:r>
            <a:endParaRPr lang="zh-CN" altLang="en-US" dirty="0"/>
          </a:p>
        </p:txBody>
      </p:sp>
      <p:sp>
        <p:nvSpPr>
          <p:cNvPr id="3" name="标题 2"/>
          <p:cNvSpPr>
            <a:spLocks noGrp="1"/>
          </p:cNvSpPr>
          <p:nvPr>
            <p:ph type="title"/>
          </p:nvPr>
        </p:nvSpPr>
        <p:spPr/>
        <p:txBody>
          <a:bodyPr/>
          <a:lstStyle/>
          <a:p>
            <a:r>
              <a:rPr lang="en-US" altLang="zh-CN" b="1" dirty="0"/>
              <a:t>6.2 </a:t>
            </a:r>
            <a:r>
              <a:rPr lang="zh-CN" altLang="en-US" b="1" dirty="0"/>
              <a:t>编辑工作表</a:t>
            </a:r>
            <a:endParaRPr lang="zh-CN" altLang="en-US" dirty="0"/>
          </a:p>
        </p:txBody>
      </p:sp>
    </p:spTree>
    <p:extLst>
      <p:ext uri="{BB962C8B-B14F-4D97-AF65-F5344CB8AC3E}">
        <p14:creationId xmlns:p14="http://schemas.microsoft.com/office/powerpoint/2010/main" val="27347114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lnSpcReduction="20000"/>
          </a:bodyPr>
          <a:lstStyle/>
          <a:p>
            <a:r>
              <a:rPr lang="en-US" altLang="zh-CN" b="1" dirty="0"/>
              <a:t>6.2.4  </a:t>
            </a:r>
            <a:r>
              <a:rPr lang="zh-CN" altLang="zh-CN" b="1" dirty="0"/>
              <a:t>数据的插入</a:t>
            </a:r>
          </a:p>
          <a:p>
            <a:pPr marL="301943" lvl="1" indent="0">
              <a:buNone/>
            </a:pPr>
            <a:r>
              <a:rPr lang="en-US" altLang="zh-CN" dirty="0"/>
              <a:t> </a:t>
            </a:r>
            <a:r>
              <a:rPr lang="en-US" altLang="zh-CN" dirty="0" smtClean="0"/>
              <a:t>   </a:t>
            </a:r>
            <a:r>
              <a:rPr lang="zh-CN" altLang="zh-CN" dirty="0" smtClean="0"/>
              <a:t>在</a:t>
            </a:r>
            <a:r>
              <a:rPr lang="zh-CN" altLang="zh-CN" dirty="0"/>
              <a:t>对</a:t>
            </a:r>
            <a:r>
              <a:rPr lang="en-US" altLang="zh-CN" dirty="0"/>
              <a:t>Excel 2010</a:t>
            </a:r>
            <a:r>
              <a:rPr lang="zh-CN" altLang="zh-CN" dirty="0"/>
              <a:t>工作表的编辑中，若遗漏了数据或是需要增加数据时，可以通过插入单元格、行、列来对数据进行添加。</a:t>
            </a:r>
          </a:p>
          <a:p>
            <a:pPr lvl="1"/>
            <a:r>
              <a:rPr lang="en-US" altLang="zh-CN" b="1" dirty="0" smtClean="0"/>
              <a:t>1. </a:t>
            </a:r>
            <a:r>
              <a:rPr lang="zh-CN" altLang="zh-CN" b="1" dirty="0" smtClean="0"/>
              <a:t>插入</a:t>
            </a:r>
            <a:r>
              <a:rPr lang="zh-CN" altLang="zh-CN" b="1" dirty="0"/>
              <a:t>单元格</a:t>
            </a:r>
            <a:endParaRPr lang="zh-CN" altLang="zh-CN" dirty="0"/>
          </a:p>
          <a:p>
            <a:pPr lvl="2"/>
            <a:r>
              <a:rPr lang="zh-CN" altLang="zh-CN" dirty="0" smtClean="0"/>
              <a:t>选中</a:t>
            </a:r>
            <a:r>
              <a:rPr lang="zh-CN" altLang="zh-CN" dirty="0"/>
              <a:t>要插入的位置，使之成为活动单元格；</a:t>
            </a:r>
          </a:p>
          <a:p>
            <a:pPr lvl="2"/>
            <a:r>
              <a:rPr lang="zh-CN" altLang="zh-CN" dirty="0"/>
              <a:t>单击</a:t>
            </a:r>
            <a:r>
              <a:rPr lang="en-US" altLang="zh-CN" dirty="0"/>
              <a:t>“</a:t>
            </a:r>
            <a:r>
              <a:rPr lang="zh-CN" altLang="zh-CN" dirty="0"/>
              <a:t>开始</a:t>
            </a:r>
            <a:r>
              <a:rPr lang="en-US" altLang="zh-CN" dirty="0"/>
              <a:t>”</a:t>
            </a:r>
            <a:r>
              <a:rPr lang="zh-CN" altLang="zh-CN" dirty="0"/>
              <a:t>选项卡</a:t>
            </a:r>
            <a:r>
              <a:rPr lang="zh-CN" altLang="zh-CN" dirty="0" smtClean="0"/>
              <a:t>中的</a:t>
            </a:r>
            <a:r>
              <a:rPr lang="zh-CN" altLang="zh-CN" dirty="0"/>
              <a:t>“插入”按钮，系统</a:t>
            </a:r>
            <a:r>
              <a:rPr lang="zh-CN" altLang="zh-CN" dirty="0" smtClean="0"/>
              <a:t>自动</a:t>
            </a:r>
            <a:r>
              <a:rPr lang="zh-CN" altLang="zh-CN" dirty="0"/>
              <a:t>插入一个空白的活动</a:t>
            </a:r>
            <a:r>
              <a:rPr lang="zh-CN" altLang="zh-CN" dirty="0" smtClean="0"/>
              <a:t>单元格</a:t>
            </a:r>
            <a:r>
              <a:rPr lang="zh-CN" altLang="en-US" dirty="0" smtClean="0"/>
              <a:t>而</a:t>
            </a:r>
            <a:r>
              <a:rPr lang="zh-CN" altLang="zh-CN" dirty="0" smtClean="0"/>
              <a:t>将</a:t>
            </a:r>
            <a:r>
              <a:rPr lang="zh-CN" altLang="zh-CN" dirty="0"/>
              <a:t>原活动单元格及其以下的单元格下</a:t>
            </a:r>
            <a:r>
              <a:rPr lang="zh-CN" altLang="zh-CN" dirty="0" smtClean="0"/>
              <a:t>移</a:t>
            </a:r>
            <a:r>
              <a:rPr lang="zh-CN" altLang="en-US" dirty="0" smtClean="0"/>
              <a:t>；</a:t>
            </a:r>
            <a:endParaRPr lang="zh-CN" altLang="zh-CN" dirty="0"/>
          </a:p>
          <a:p>
            <a:pPr lvl="2"/>
            <a:r>
              <a:rPr lang="zh-CN" altLang="zh-CN" dirty="0" smtClean="0"/>
              <a:t>或右键</a:t>
            </a:r>
            <a:r>
              <a:rPr lang="zh-CN" altLang="en-US" dirty="0" smtClean="0"/>
              <a:t>鼠标，</a:t>
            </a:r>
            <a:r>
              <a:rPr lang="zh-CN" altLang="zh-CN" dirty="0" smtClean="0"/>
              <a:t>在快捷</a:t>
            </a:r>
            <a:r>
              <a:rPr lang="zh-CN" altLang="zh-CN" dirty="0"/>
              <a:t>菜单中选择</a:t>
            </a:r>
            <a:r>
              <a:rPr lang="en-US" altLang="zh-CN" dirty="0"/>
              <a:t>“</a:t>
            </a:r>
            <a:r>
              <a:rPr lang="zh-CN" altLang="zh-CN" dirty="0"/>
              <a:t>插入</a:t>
            </a:r>
            <a:r>
              <a:rPr lang="en-US" altLang="zh-CN" dirty="0"/>
              <a:t>…”</a:t>
            </a:r>
            <a:r>
              <a:rPr lang="zh-CN" altLang="zh-CN" dirty="0"/>
              <a:t>项</a:t>
            </a:r>
            <a:r>
              <a:rPr lang="zh-CN" altLang="zh-CN" dirty="0" smtClean="0"/>
              <a:t>，</a:t>
            </a:r>
            <a:r>
              <a:rPr lang="zh-CN" altLang="en-US" dirty="0" smtClean="0"/>
              <a:t>在</a:t>
            </a:r>
            <a:r>
              <a:rPr lang="zh-CN" altLang="zh-CN" dirty="0" smtClean="0"/>
              <a:t>弹出的</a:t>
            </a:r>
            <a:r>
              <a:rPr lang="zh-CN" altLang="zh-CN" dirty="0"/>
              <a:t>“插入”</a:t>
            </a:r>
            <a:r>
              <a:rPr lang="zh-CN" altLang="zh-CN" dirty="0" smtClean="0"/>
              <a:t>对话框</a:t>
            </a:r>
            <a:r>
              <a:rPr lang="zh-CN" altLang="en-US" dirty="0" smtClean="0"/>
              <a:t>中</a:t>
            </a:r>
            <a:r>
              <a:rPr lang="zh-CN" altLang="zh-CN" dirty="0" smtClean="0"/>
              <a:t>选择</a:t>
            </a:r>
            <a:r>
              <a:rPr lang="en-US" altLang="zh-CN" dirty="0"/>
              <a:t>“</a:t>
            </a:r>
            <a:r>
              <a:rPr lang="zh-CN" altLang="zh-CN" dirty="0"/>
              <a:t>活动单元格右移</a:t>
            </a:r>
            <a:r>
              <a:rPr lang="en-US" altLang="zh-CN" dirty="0"/>
              <a:t>”</a:t>
            </a:r>
            <a:r>
              <a:rPr lang="zh-CN" altLang="zh-CN" dirty="0" smtClean="0"/>
              <a:t>项</a:t>
            </a:r>
            <a:r>
              <a:rPr lang="zh-CN" altLang="en-US" dirty="0" smtClean="0"/>
              <a:t>或</a:t>
            </a:r>
            <a:r>
              <a:rPr lang="en-US" altLang="zh-CN" dirty="0" smtClean="0"/>
              <a:t>“</a:t>
            </a:r>
            <a:r>
              <a:rPr lang="zh-CN" altLang="zh-CN" dirty="0"/>
              <a:t>活动单元格下移</a:t>
            </a:r>
            <a:r>
              <a:rPr lang="en-US" altLang="zh-CN" dirty="0" smtClean="0"/>
              <a:t>”</a:t>
            </a:r>
            <a:r>
              <a:rPr lang="zh-CN" altLang="en-US" dirty="0" smtClean="0"/>
              <a:t>项</a:t>
            </a:r>
            <a:r>
              <a:rPr lang="zh-CN" altLang="zh-CN" dirty="0" smtClean="0"/>
              <a:t>，点击</a:t>
            </a:r>
            <a:r>
              <a:rPr lang="en-US" altLang="zh-CN" dirty="0"/>
              <a:t>“</a:t>
            </a:r>
            <a:r>
              <a:rPr lang="zh-CN" altLang="zh-CN" dirty="0"/>
              <a:t>确定</a:t>
            </a:r>
            <a:r>
              <a:rPr lang="en-US" altLang="zh-CN" dirty="0" smtClean="0"/>
              <a:t>”</a:t>
            </a:r>
            <a:r>
              <a:rPr lang="zh-CN" altLang="zh-CN" dirty="0" smtClean="0"/>
              <a:t>，</a:t>
            </a:r>
            <a:r>
              <a:rPr lang="zh-CN" altLang="en-US" dirty="0" smtClean="0"/>
              <a:t>均</a:t>
            </a:r>
            <a:r>
              <a:rPr lang="zh-CN" altLang="zh-CN" dirty="0" smtClean="0"/>
              <a:t>可</a:t>
            </a:r>
            <a:r>
              <a:rPr lang="zh-CN" altLang="zh-CN" dirty="0"/>
              <a:t>实现插入一个空白</a:t>
            </a:r>
            <a:r>
              <a:rPr lang="zh-CN" altLang="zh-CN" dirty="0" smtClean="0"/>
              <a:t>单元格</a:t>
            </a:r>
            <a:r>
              <a:rPr lang="zh-CN" altLang="en-US" dirty="0" smtClean="0"/>
              <a:t>；</a:t>
            </a:r>
            <a:endParaRPr lang="zh-CN" altLang="zh-CN" dirty="0"/>
          </a:p>
          <a:p>
            <a:pPr lvl="2"/>
            <a:r>
              <a:rPr lang="zh-CN" altLang="en-US" dirty="0" smtClean="0"/>
              <a:t>最</a:t>
            </a:r>
            <a:r>
              <a:rPr lang="zh-CN" altLang="zh-CN" dirty="0" smtClean="0"/>
              <a:t>后</a:t>
            </a:r>
            <a:r>
              <a:rPr lang="zh-CN" altLang="zh-CN" dirty="0"/>
              <a:t>，可用常规方法将数据输入到该空白单元格，就完成了单个数据的插入</a:t>
            </a:r>
            <a:r>
              <a:rPr lang="zh-CN" altLang="zh-CN" dirty="0" smtClean="0"/>
              <a:t>。</a:t>
            </a:r>
            <a:endParaRPr lang="en-US" altLang="zh-CN" dirty="0" smtClean="0"/>
          </a:p>
        </p:txBody>
      </p:sp>
      <p:sp>
        <p:nvSpPr>
          <p:cNvPr id="3" name="标题 2"/>
          <p:cNvSpPr>
            <a:spLocks noGrp="1"/>
          </p:cNvSpPr>
          <p:nvPr>
            <p:ph type="title"/>
          </p:nvPr>
        </p:nvSpPr>
        <p:spPr/>
        <p:txBody>
          <a:bodyPr/>
          <a:lstStyle/>
          <a:p>
            <a:r>
              <a:rPr lang="en-US" altLang="zh-CN" b="1" dirty="0"/>
              <a:t>6.2 </a:t>
            </a:r>
            <a:r>
              <a:rPr lang="zh-CN" altLang="en-US" b="1" dirty="0"/>
              <a:t>编辑工作表</a:t>
            </a:r>
            <a:endParaRPr lang="zh-CN" altLang="en-US" dirty="0"/>
          </a:p>
        </p:txBody>
      </p:sp>
    </p:spTree>
    <p:extLst>
      <p:ext uri="{BB962C8B-B14F-4D97-AF65-F5344CB8AC3E}">
        <p14:creationId xmlns:p14="http://schemas.microsoft.com/office/powerpoint/2010/main" val="136925232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lnSpcReduction="20000"/>
          </a:bodyPr>
          <a:lstStyle/>
          <a:p>
            <a:pPr lvl="1"/>
            <a:r>
              <a:rPr lang="en-US" altLang="zh-CN" b="1" dirty="0" smtClean="0"/>
              <a:t>2.  </a:t>
            </a:r>
            <a:r>
              <a:rPr lang="zh-CN" altLang="zh-CN" b="1" dirty="0" smtClean="0"/>
              <a:t>插入</a:t>
            </a:r>
            <a:r>
              <a:rPr lang="zh-CN" altLang="zh-CN" b="1" dirty="0"/>
              <a:t>行、列</a:t>
            </a:r>
            <a:endParaRPr lang="zh-CN" altLang="zh-CN" dirty="0"/>
          </a:p>
          <a:p>
            <a:pPr lvl="2"/>
            <a:r>
              <a:rPr lang="en-US" altLang="zh-CN" dirty="0"/>
              <a:t> </a:t>
            </a:r>
            <a:r>
              <a:rPr lang="zh-CN" altLang="en-US" dirty="0" smtClean="0"/>
              <a:t>方法</a:t>
            </a:r>
            <a:r>
              <a:rPr lang="en-US" altLang="zh-CN" dirty="0" smtClean="0"/>
              <a:t>1</a:t>
            </a:r>
            <a:r>
              <a:rPr lang="zh-CN" altLang="en-US" dirty="0" smtClean="0"/>
              <a:t>：</a:t>
            </a:r>
            <a:endParaRPr lang="en-US" altLang="zh-CN" dirty="0" smtClean="0"/>
          </a:p>
          <a:p>
            <a:pPr lvl="3"/>
            <a:r>
              <a:rPr lang="zh-CN" altLang="zh-CN" dirty="0" smtClean="0"/>
              <a:t>选定</a:t>
            </a:r>
            <a:r>
              <a:rPr lang="zh-CN" altLang="zh-CN" dirty="0"/>
              <a:t>欲插入行位置的同行任意一个</a:t>
            </a:r>
            <a:r>
              <a:rPr lang="zh-CN" altLang="zh-CN" dirty="0" smtClean="0"/>
              <a:t>单元格</a:t>
            </a:r>
            <a:r>
              <a:rPr lang="zh-CN" altLang="en-US" dirty="0" smtClean="0"/>
              <a:t>；</a:t>
            </a:r>
            <a:endParaRPr lang="en-US" altLang="zh-CN" dirty="0" smtClean="0"/>
          </a:p>
          <a:p>
            <a:pPr lvl="3"/>
            <a:r>
              <a:rPr lang="zh-CN" altLang="zh-CN" dirty="0" smtClean="0"/>
              <a:t>点击</a:t>
            </a:r>
            <a:r>
              <a:rPr lang="en-US" altLang="zh-CN" dirty="0"/>
              <a:t>“</a:t>
            </a:r>
            <a:r>
              <a:rPr lang="zh-CN" altLang="zh-CN" dirty="0"/>
              <a:t>开始</a:t>
            </a:r>
            <a:r>
              <a:rPr lang="en-US" altLang="zh-CN" dirty="0"/>
              <a:t>”</a:t>
            </a:r>
            <a:r>
              <a:rPr lang="zh-CN" altLang="zh-CN" dirty="0"/>
              <a:t>选项卡</a:t>
            </a:r>
            <a:r>
              <a:rPr lang="zh-CN" altLang="zh-CN" dirty="0" smtClean="0"/>
              <a:t>中的</a:t>
            </a:r>
            <a:r>
              <a:rPr lang="zh-CN" altLang="zh-CN" dirty="0"/>
              <a:t>“插入”按钮，在弹出的功能项列表中点击</a:t>
            </a:r>
            <a:r>
              <a:rPr lang="en-US" altLang="zh-CN" dirty="0"/>
              <a:t>“</a:t>
            </a:r>
            <a:r>
              <a:rPr lang="zh-CN" altLang="zh-CN" dirty="0"/>
              <a:t>插入工作表行</a:t>
            </a:r>
            <a:r>
              <a:rPr lang="en-US" altLang="zh-CN" dirty="0"/>
              <a:t>”</a:t>
            </a:r>
            <a:r>
              <a:rPr lang="zh-CN" altLang="zh-CN" dirty="0" smtClean="0"/>
              <a:t>项</a:t>
            </a:r>
            <a:r>
              <a:rPr lang="zh-CN" altLang="en-US" dirty="0" smtClean="0"/>
              <a:t>；</a:t>
            </a:r>
            <a:endParaRPr lang="en-US" altLang="zh-CN" dirty="0" smtClean="0"/>
          </a:p>
          <a:p>
            <a:pPr lvl="3"/>
            <a:r>
              <a:rPr lang="zh-CN" altLang="zh-CN" dirty="0" smtClean="0"/>
              <a:t>即</a:t>
            </a:r>
            <a:r>
              <a:rPr lang="zh-CN" altLang="zh-CN" dirty="0"/>
              <a:t>可在当前行格处插入一个空行，而原活动单元格所在的行及其以下行的所有数据都下移。</a:t>
            </a:r>
          </a:p>
          <a:p>
            <a:pPr lvl="2"/>
            <a:r>
              <a:rPr lang="zh-CN" altLang="en-US" dirty="0" smtClean="0"/>
              <a:t>方法</a:t>
            </a:r>
            <a:r>
              <a:rPr lang="en-US" altLang="zh-CN" dirty="0" smtClean="0"/>
              <a:t>2</a:t>
            </a:r>
            <a:r>
              <a:rPr lang="zh-CN" altLang="en-US" dirty="0" smtClean="0"/>
              <a:t>：</a:t>
            </a:r>
            <a:endParaRPr lang="en-US" altLang="zh-CN" dirty="0" smtClean="0"/>
          </a:p>
          <a:p>
            <a:pPr lvl="3"/>
            <a:r>
              <a:rPr lang="zh-CN" altLang="zh-CN" dirty="0" smtClean="0"/>
              <a:t>选定</a:t>
            </a:r>
            <a:r>
              <a:rPr lang="zh-CN" altLang="zh-CN" dirty="0"/>
              <a:t>欲插入行位置的同行任意一个单元格</a:t>
            </a:r>
            <a:r>
              <a:rPr lang="zh-CN" altLang="zh-CN" dirty="0" smtClean="0"/>
              <a:t>，右击鼠标，在快捷</a:t>
            </a:r>
            <a:r>
              <a:rPr lang="zh-CN" altLang="zh-CN" dirty="0"/>
              <a:t>菜单中选择</a:t>
            </a:r>
            <a:r>
              <a:rPr lang="en-US" altLang="zh-CN" dirty="0"/>
              <a:t>“</a:t>
            </a:r>
            <a:r>
              <a:rPr lang="zh-CN" altLang="zh-CN" dirty="0"/>
              <a:t>插入</a:t>
            </a:r>
            <a:r>
              <a:rPr lang="en-US" altLang="zh-CN" dirty="0"/>
              <a:t>…”</a:t>
            </a:r>
            <a:r>
              <a:rPr lang="zh-CN" altLang="zh-CN" dirty="0"/>
              <a:t>项，将弹</a:t>
            </a:r>
            <a:r>
              <a:rPr lang="zh-CN" altLang="zh-CN" dirty="0" smtClean="0"/>
              <a:t>出“插入”</a:t>
            </a:r>
            <a:r>
              <a:rPr lang="zh-CN" altLang="zh-CN" dirty="0"/>
              <a:t>对话框</a:t>
            </a:r>
            <a:r>
              <a:rPr lang="zh-CN" altLang="zh-CN" dirty="0" smtClean="0"/>
              <a:t>；</a:t>
            </a:r>
            <a:endParaRPr lang="en-US" altLang="zh-CN" dirty="0" smtClean="0"/>
          </a:p>
          <a:p>
            <a:pPr lvl="3"/>
            <a:r>
              <a:rPr lang="zh-CN" altLang="zh-CN" dirty="0" smtClean="0"/>
              <a:t>选择</a:t>
            </a:r>
            <a:r>
              <a:rPr lang="en-US" altLang="zh-CN" dirty="0"/>
              <a:t>“</a:t>
            </a:r>
            <a:r>
              <a:rPr lang="zh-CN" altLang="zh-CN" dirty="0"/>
              <a:t>整行</a:t>
            </a:r>
            <a:r>
              <a:rPr lang="en-US" altLang="zh-CN" dirty="0"/>
              <a:t>”</a:t>
            </a:r>
            <a:r>
              <a:rPr lang="zh-CN" altLang="zh-CN" dirty="0"/>
              <a:t>项，并点击“确定”按钮，即可在当前行格处插入空行，而原活动单元格所在的行及其以下行的所有数据都下移。</a:t>
            </a:r>
          </a:p>
          <a:p>
            <a:pPr lvl="2"/>
            <a:r>
              <a:rPr lang="zh-CN" altLang="zh-CN" dirty="0"/>
              <a:t>插入整列的操作与插入整行的操作</a:t>
            </a:r>
            <a:r>
              <a:rPr lang="zh-CN" altLang="zh-CN" dirty="0" smtClean="0"/>
              <a:t>类似。</a:t>
            </a:r>
            <a:endParaRPr lang="zh-CN" altLang="zh-CN" dirty="0"/>
          </a:p>
          <a:p>
            <a:pPr lvl="2"/>
            <a:endParaRPr lang="zh-CN" altLang="en-US" dirty="0"/>
          </a:p>
        </p:txBody>
      </p:sp>
      <p:sp>
        <p:nvSpPr>
          <p:cNvPr id="3" name="标题 2"/>
          <p:cNvSpPr>
            <a:spLocks noGrp="1"/>
          </p:cNvSpPr>
          <p:nvPr>
            <p:ph type="title"/>
          </p:nvPr>
        </p:nvSpPr>
        <p:spPr/>
        <p:txBody>
          <a:bodyPr/>
          <a:lstStyle/>
          <a:p>
            <a:r>
              <a:rPr lang="en-US" altLang="zh-CN" b="1" dirty="0"/>
              <a:t>6.2 </a:t>
            </a:r>
            <a:r>
              <a:rPr lang="zh-CN" altLang="en-US" b="1" dirty="0"/>
              <a:t>编辑工作表</a:t>
            </a:r>
            <a:endParaRPr lang="zh-CN" altLang="en-US" dirty="0"/>
          </a:p>
        </p:txBody>
      </p:sp>
    </p:spTree>
    <p:extLst>
      <p:ext uri="{BB962C8B-B14F-4D97-AF65-F5344CB8AC3E}">
        <p14:creationId xmlns:p14="http://schemas.microsoft.com/office/powerpoint/2010/main" val="153019480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lnSpcReduction="10000"/>
          </a:bodyPr>
          <a:lstStyle/>
          <a:p>
            <a:r>
              <a:rPr lang="en-US" altLang="zh-CN" b="1" dirty="0"/>
              <a:t> 6.2.5  </a:t>
            </a:r>
            <a:r>
              <a:rPr lang="zh-CN" altLang="zh-CN" b="1" dirty="0"/>
              <a:t>数据的移动与复制</a:t>
            </a:r>
          </a:p>
          <a:p>
            <a:pPr marL="301943" lvl="1" indent="0">
              <a:buNone/>
            </a:pPr>
            <a:r>
              <a:rPr lang="en-US" altLang="zh-CN" dirty="0" smtClean="0"/>
              <a:t>         Excel </a:t>
            </a:r>
            <a:r>
              <a:rPr lang="en-US" altLang="zh-CN" dirty="0"/>
              <a:t>2010</a:t>
            </a:r>
            <a:r>
              <a:rPr lang="zh-CN" altLang="zh-CN" dirty="0"/>
              <a:t>只能对矩形单元格区域进行数据的移动或复制，</a:t>
            </a:r>
            <a:r>
              <a:rPr lang="zh-CN" altLang="zh-CN" dirty="0" smtClean="0"/>
              <a:t>即</a:t>
            </a:r>
            <a:r>
              <a:rPr lang="zh-CN" altLang="en-US" dirty="0"/>
              <a:t>对象</a:t>
            </a:r>
            <a:r>
              <a:rPr lang="zh-CN" altLang="zh-CN" dirty="0" smtClean="0"/>
              <a:t>必须</a:t>
            </a:r>
            <a:r>
              <a:rPr lang="zh-CN" altLang="zh-CN" dirty="0"/>
              <a:t>是整行、整列或者连续单元格组成的矩形</a:t>
            </a:r>
            <a:r>
              <a:rPr lang="zh-CN" altLang="zh-CN" dirty="0" smtClean="0"/>
              <a:t>区域。</a:t>
            </a:r>
            <a:endParaRPr lang="zh-CN" altLang="zh-CN" dirty="0"/>
          </a:p>
          <a:p>
            <a:pPr lvl="1"/>
            <a:r>
              <a:rPr lang="en-US" altLang="zh-CN" b="1" dirty="0" smtClean="0"/>
              <a:t>1. </a:t>
            </a:r>
            <a:r>
              <a:rPr lang="zh-CN" altLang="zh-CN" b="1" dirty="0" smtClean="0"/>
              <a:t>用</a:t>
            </a:r>
            <a:r>
              <a:rPr lang="zh-CN" altLang="zh-CN" b="1" dirty="0"/>
              <a:t>鼠标实现数据移动与复制</a:t>
            </a:r>
            <a:endParaRPr lang="zh-CN" altLang="zh-CN" dirty="0"/>
          </a:p>
          <a:p>
            <a:pPr lvl="2"/>
            <a:r>
              <a:rPr lang="zh-CN" altLang="zh-CN" dirty="0"/>
              <a:t>数据移动</a:t>
            </a:r>
          </a:p>
          <a:p>
            <a:pPr lvl="3"/>
            <a:r>
              <a:rPr lang="zh-CN" altLang="zh-CN" dirty="0" smtClean="0"/>
              <a:t>选中</a:t>
            </a:r>
            <a:r>
              <a:rPr lang="zh-CN" altLang="zh-CN" dirty="0"/>
              <a:t>需要进行移动操作的单元格或单元格区域</a:t>
            </a:r>
            <a:r>
              <a:rPr lang="zh-CN" altLang="zh-CN" dirty="0" smtClean="0"/>
              <a:t>；</a:t>
            </a:r>
            <a:endParaRPr lang="en-US" altLang="zh-CN" dirty="0" smtClean="0"/>
          </a:p>
          <a:p>
            <a:pPr lvl="3"/>
            <a:r>
              <a:rPr lang="zh-CN" altLang="zh-CN" dirty="0" smtClean="0"/>
              <a:t>将</a:t>
            </a:r>
            <a:r>
              <a:rPr lang="zh-CN" altLang="zh-CN" dirty="0"/>
              <a:t>鼠标移至所选单元格或单元格</a:t>
            </a:r>
            <a:r>
              <a:rPr lang="zh-CN" altLang="zh-CN" dirty="0" smtClean="0"/>
              <a:t>区域边框，</a:t>
            </a:r>
            <a:r>
              <a:rPr lang="zh-CN" altLang="en-US" dirty="0" smtClean="0"/>
              <a:t>拖曳</a:t>
            </a:r>
            <a:r>
              <a:rPr lang="zh-CN" altLang="zh-CN" dirty="0" smtClean="0"/>
              <a:t>鼠标</a:t>
            </a:r>
            <a:r>
              <a:rPr lang="zh-CN" altLang="zh-CN" dirty="0"/>
              <a:t>至目标</a:t>
            </a:r>
            <a:r>
              <a:rPr lang="zh-CN" altLang="zh-CN" dirty="0" smtClean="0"/>
              <a:t>位置。</a:t>
            </a:r>
            <a:endParaRPr lang="zh-CN" altLang="zh-CN" dirty="0"/>
          </a:p>
          <a:p>
            <a:pPr lvl="2"/>
            <a:r>
              <a:rPr lang="zh-CN" altLang="zh-CN" dirty="0"/>
              <a:t>数据复制</a:t>
            </a:r>
          </a:p>
          <a:p>
            <a:pPr lvl="3"/>
            <a:r>
              <a:rPr lang="zh-CN" altLang="zh-CN" dirty="0" smtClean="0"/>
              <a:t>选中</a:t>
            </a:r>
            <a:r>
              <a:rPr lang="zh-CN" altLang="zh-CN" dirty="0"/>
              <a:t>需要进行移动操作的单元格或单元格</a:t>
            </a:r>
            <a:r>
              <a:rPr lang="zh-CN" altLang="zh-CN" dirty="0" smtClean="0"/>
              <a:t>区域</a:t>
            </a:r>
            <a:r>
              <a:rPr lang="zh-CN" altLang="en-US" dirty="0" smtClean="0"/>
              <a:t>；</a:t>
            </a:r>
            <a:endParaRPr lang="en-US" altLang="zh-CN" dirty="0" smtClean="0"/>
          </a:p>
          <a:p>
            <a:pPr lvl="3"/>
            <a:r>
              <a:rPr lang="zh-CN" altLang="zh-CN" dirty="0" smtClean="0"/>
              <a:t>将</a:t>
            </a:r>
            <a:r>
              <a:rPr lang="zh-CN" altLang="zh-CN" dirty="0"/>
              <a:t>鼠标移至所选单元格或单元格区域的</a:t>
            </a:r>
            <a:r>
              <a:rPr lang="zh-CN" altLang="zh-CN" dirty="0" smtClean="0"/>
              <a:t>边框，再</a:t>
            </a:r>
            <a:r>
              <a:rPr lang="zh-CN" altLang="zh-CN" dirty="0"/>
              <a:t>按住</a:t>
            </a:r>
            <a:r>
              <a:rPr lang="en-US" altLang="zh-CN" dirty="0"/>
              <a:t>Ctrl</a:t>
            </a:r>
            <a:r>
              <a:rPr lang="zh-CN" altLang="zh-CN" dirty="0"/>
              <a:t>键不放</a:t>
            </a:r>
            <a:r>
              <a:rPr lang="zh-CN" altLang="zh-CN" dirty="0" smtClean="0"/>
              <a:t>，然后</a:t>
            </a:r>
            <a:r>
              <a:rPr lang="zh-CN" altLang="en-US" dirty="0" smtClean="0"/>
              <a:t>拖曳</a:t>
            </a:r>
            <a:r>
              <a:rPr lang="zh-CN" altLang="zh-CN" dirty="0" smtClean="0"/>
              <a:t>鼠标至</a:t>
            </a:r>
            <a:r>
              <a:rPr lang="zh-CN" altLang="zh-CN" dirty="0"/>
              <a:t>目标</a:t>
            </a:r>
            <a:r>
              <a:rPr lang="zh-CN" altLang="zh-CN" dirty="0" smtClean="0"/>
              <a:t>位置，</a:t>
            </a:r>
            <a:r>
              <a:rPr lang="zh-CN" altLang="zh-CN" dirty="0"/>
              <a:t>即可实现数据的复制。</a:t>
            </a:r>
          </a:p>
          <a:p>
            <a:endParaRPr lang="zh-CN" altLang="en-US" dirty="0"/>
          </a:p>
        </p:txBody>
      </p:sp>
      <p:sp>
        <p:nvSpPr>
          <p:cNvPr id="3" name="标题 2"/>
          <p:cNvSpPr>
            <a:spLocks noGrp="1"/>
          </p:cNvSpPr>
          <p:nvPr>
            <p:ph type="title"/>
          </p:nvPr>
        </p:nvSpPr>
        <p:spPr/>
        <p:txBody>
          <a:bodyPr/>
          <a:lstStyle/>
          <a:p>
            <a:r>
              <a:rPr lang="en-US" altLang="zh-CN" b="1" dirty="0"/>
              <a:t>6.2 </a:t>
            </a:r>
            <a:r>
              <a:rPr lang="zh-CN" altLang="en-US" b="1" dirty="0"/>
              <a:t>编辑工作表</a:t>
            </a:r>
            <a:endParaRPr lang="zh-CN" altLang="en-US" dirty="0"/>
          </a:p>
        </p:txBody>
      </p:sp>
    </p:spTree>
    <p:extLst>
      <p:ext uri="{BB962C8B-B14F-4D97-AF65-F5344CB8AC3E}">
        <p14:creationId xmlns:p14="http://schemas.microsoft.com/office/powerpoint/2010/main" val="62889541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lnSpcReduction="10000"/>
          </a:bodyPr>
          <a:lstStyle/>
          <a:p>
            <a:pPr lvl="1"/>
            <a:r>
              <a:rPr lang="en-US" altLang="zh-CN" b="1" dirty="0" smtClean="0"/>
              <a:t>2. </a:t>
            </a:r>
            <a:r>
              <a:rPr lang="zh-CN" altLang="zh-CN" b="1" dirty="0" smtClean="0"/>
              <a:t>用</a:t>
            </a:r>
            <a:r>
              <a:rPr lang="zh-CN" altLang="zh-CN" b="1" dirty="0"/>
              <a:t>剪贴板实现</a:t>
            </a:r>
            <a:endParaRPr lang="zh-CN" altLang="zh-CN" dirty="0"/>
          </a:p>
          <a:p>
            <a:pPr marL="627063" lvl="2" indent="0">
              <a:buNone/>
            </a:pPr>
            <a:r>
              <a:rPr lang="en-US" altLang="zh-CN" dirty="0" smtClean="0"/>
              <a:t>         </a:t>
            </a:r>
            <a:r>
              <a:rPr lang="zh-CN" altLang="zh-CN" dirty="0" smtClean="0"/>
              <a:t>当</a:t>
            </a:r>
            <a:r>
              <a:rPr lang="zh-CN" altLang="zh-CN" dirty="0"/>
              <a:t>在</a:t>
            </a:r>
            <a:r>
              <a:rPr lang="en-US" altLang="zh-CN" dirty="0"/>
              <a:t>Excel 2010 </a:t>
            </a:r>
            <a:r>
              <a:rPr lang="zh-CN" altLang="zh-CN" dirty="0"/>
              <a:t>中对某个单元格、连续单元格区域、图表或图片使用了复制</a:t>
            </a:r>
            <a:r>
              <a:rPr lang="en-US" altLang="zh-CN" dirty="0"/>
              <a:t>(</a:t>
            </a:r>
            <a:r>
              <a:rPr lang="zh-CN" altLang="zh-CN" dirty="0"/>
              <a:t>点击“复制”按钮或</a:t>
            </a:r>
            <a:r>
              <a:rPr lang="en-US" altLang="zh-CN" dirty="0" err="1"/>
              <a:t>Ctrl+C</a:t>
            </a:r>
            <a:r>
              <a:rPr lang="en-US" altLang="zh-CN" dirty="0"/>
              <a:t>)</a:t>
            </a:r>
            <a:r>
              <a:rPr lang="zh-CN" altLang="zh-CN" dirty="0"/>
              <a:t>或剪切</a:t>
            </a:r>
            <a:r>
              <a:rPr lang="en-US" altLang="zh-CN" dirty="0"/>
              <a:t>(</a:t>
            </a:r>
            <a:r>
              <a:rPr lang="zh-CN" altLang="zh-CN" dirty="0"/>
              <a:t>点击“剪切”按钮或</a:t>
            </a:r>
            <a:r>
              <a:rPr lang="en-US" altLang="zh-CN" dirty="0" err="1"/>
              <a:t>Ctrl+X</a:t>
            </a:r>
            <a:r>
              <a:rPr lang="en-US" altLang="zh-CN" dirty="0"/>
              <a:t>)</a:t>
            </a:r>
            <a:r>
              <a:rPr lang="zh-CN" altLang="zh-CN" dirty="0"/>
              <a:t>操作后，所复制或剪切的文本、图形、图片等对象都将被存储到剪贴板中，并允许多次复制这些对象</a:t>
            </a:r>
            <a:r>
              <a:rPr lang="zh-CN" altLang="zh-CN" dirty="0" smtClean="0"/>
              <a:t>，</a:t>
            </a:r>
            <a:endParaRPr lang="zh-CN" altLang="zh-CN" dirty="0"/>
          </a:p>
          <a:p>
            <a:pPr lvl="2"/>
            <a:r>
              <a:rPr lang="zh-CN" altLang="zh-CN" b="1" dirty="0"/>
              <a:t>鼠标实现数据复制与移动</a:t>
            </a:r>
          </a:p>
          <a:p>
            <a:pPr lvl="2"/>
            <a:r>
              <a:rPr lang="zh-CN" altLang="zh-CN" b="1" dirty="0" smtClean="0"/>
              <a:t>功能</a:t>
            </a:r>
            <a:r>
              <a:rPr lang="zh-CN" altLang="zh-CN" b="1" dirty="0"/>
              <a:t>按钮实现数据复制与移动</a:t>
            </a:r>
          </a:p>
          <a:p>
            <a:pPr lvl="2"/>
            <a:r>
              <a:rPr lang="zh-CN" altLang="zh-CN" b="1" dirty="0" smtClean="0"/>
              <a:t>菜单</a:t>
            </a:r>
            <a:r>
              <a:rPr lang="zh-CN" altLang="zh-CN" b="1" dirty="0"/>
              <a:t>实现数据复制与移动</a:t>
            </a:r>
          </a:p>
          <a:p>
            <a:pPr lvl="2"/>
            <a:r>
              <a:rPr lang="zh-CN" altLang="zh-CN" b="1" dirty="0" smtClean="0"/>
              <a:t>键盘</a:t>
            </a:r>
            <a:r>
              <a:rPr lang="zh-CN" altLang="zh-CN" b="1" dirty="0"/>
              <a:t>实现数据移动或</a:t>
            </a:r>
            <a:r>
              <a:rPr lang="zh-CN" altLang="zh-CN" b="1" dirty="0" smtClean="0"/>
              <a:t>复制</a:t>
            </a:r>
            <a:endParaRPr lang="zh-CN" altLang="zh-CN" b="1" dirty="0"/>
          </a:p>
        </p:txBody>
      </p:sp>
      <p:sp>
        <p:nvSpPr>
          <p:cNvPr id="3" name="标题 2"/>
          <p:cNvSpPr>
            <a:spLocks noGrp="1"/>
          </p:cNvSpPr>
          <p:nvPr>
            <p:ph type="title"/>
          </p:nvPr>
        </p:nvSpPr>
        <p:spPr/>
        <p:txBody>
          <a:bodyPr/>
          <a:lstStyle/>
          <a:p>
            <a:r>
              <a:rPr lang="en-US" altLang="zh-CN" b="1" dirty="0"/>
              <a:t>6.2 </a:t>
            </a:r>
            <a:r>
              <a:rPr lang="zh-CN" altLang="en-US" b="1" dirty="0"/>
              <a:t>编辑工作表</a:t>
            </a:r>
            <a:endParaRPr lang="zh-CN" altLang="en-US" dirty="0"/>
          </a:p>
        </p:txBody>
      </p:sp>
    </p:spTree>
    <p:extLst>
      <p:ext uri="{BB962C8B-B14F-4D97-AF65-F5344CB8AC3E}">
        <p14:creationId xmlns:p14="http://schemas.microsoft.com/office/powerpoint/2010/main" val="21960299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pPr marL="301943" lvl="1" indent="0">
              <a:buNone/>
            </a:pPr>
            <a:r>
              <a:rPr lang="en-US" altLang="zh-CN" dirty="0" smtClean="0"/>
              <a:t>         Excel </a:t>
            </a:r>
            <a:r>
              <a:rPr lang="en-US" altLang="zh-CN" dirty="0"/>
              <a:t>2010</a:t>
            </a:r>
            <a:r>
              <a:rPr lang="zh-CN" altLang="zh-CN" dirty="0"/>
              <a:t>是</a:t>
            </a:r>
            <a:r>
              <a:rPr lang="en-US" altLang="zh-CN" dirty="0"/>
              <a:t>Microsoft Office 2010</a:t>
            </a:r>
            <a:r>
              <a:rPr lang="zh-CN" altLang="zh-CN" dirty="0"/>
              <a:t>的主要软件之一，它是一种电子表格程序，用于各种数据处理、科学分析计算，而且可以利用图表显示数据之间的关系以及具有强大的数据管理功能</a:t>
            </a:r>
            <a:r>
              <a:rPr lang="zh-CN" altLang="zh-CN" dirty="0" smtClean="0"/>
              <a:t>。</a:t>
            </a:r>
            <a:endParaRPr lang="en-US" altLang="zh-CN" dirty="0" smtClean="0"/>
          </a:p>
          <a:p>
            <a:r>
              <a:rPr lang="en-US" altLang="zh-CN" b="1" dirty="0"/>
              <a:t>6.1.1  Excel 2010</a:t>
            </a:r>
            <a:r>
              <a:rPr lang="zh-CN" altLang="zh-CN" b="1" dirty="0"/>
              <a:t>窗口介绍</a:t>
            </a:r>
            <a:endParaRPr lang="zh-CN" altLang="zh-CN" sz="3200" b="1" dirty="0"/>
          </a:p>
          <a:p>
            <a:pPr lvl="1"/>
            <a:r>
              <a:rPr lang="en-US" altLang="zh-CN" dirty="0" smtClean="0"/>
              <a:t>Excel </a:t>
            </a:r>
            <a:r>
              <a:rPr lang="en-US" altLang="zh-CN" dirty="0"/>
              <a:t>2010</a:t>
            </a:r>
            <a:r>
              <a:rPr lang="zh-CN" altLang="zh-CN" dirty="0"/>
              <a:t>启动和退出方法与</a:t>
            </a:r>
            <a:r>
              <a:rPr lang="en-US" altLang="zh-CN" dirty="0"/>
              <a:t>Word 2010</a:t>
            </a:r>
            <a:r>
              <a:rPr lang="zh-CN" altLang="zh-CN" dirty="0"/>
              <a:t>相同。启动</a:t>
            </a:r>
            <a:r>
              <a:rPr lang="en-US" altLang="zh-CN" dirty="0"/>
              <a:t>Excel 2010</a:t>
            </a:r>
            <a:r>
              <a:rPr lang="zh-CN" altLang="zh-CN" dirty="0"/>
              <a:t>后窗口主</a:t>
            </a:r>
            <a:r>
              <a:rPr lang="zh-CN" altLang="zh-CN" dirty="0" smtClean="0"/>
              <a:t>界面</a:t>
            </a:r>
            <a:r>
              <a:rPr lang="zh-CN" altLang="en-US" dirty="0" smtClean="0"/>
              <a:t>是</a:t>
            </a:r>
            <a:r>
              <a:rPr lang="en-US" altLang="zh-CN" dirty="0" smtClean="0"/>
              <a:t>WINDOWS 7</a:t>
            </a:r>
            <a:r>
              <a:rPr lang="zh-CN" altLang="en-US" dirty="0" smtClean="0"/>
              <a:t>的典型应用程序窗口。</a:t>
            </a:r>
            <a:endParaRPr lang="zh-CN" altLang="en-US" dirty="0"/>
          </a:p>
        </p:txBody>
      </p:sp>
      <p:sp>
        <p:nvSpPr>
          <p:cNvPr id="3" name="标题 2"/>
          <p:cNvSpPr>
            <a:spLocks noGrp="1"/>
          </p:cNvSpPr>
          <p:nvPr>
            <p:ph type="title"/>
          </p:nvPr>
        </p:nvSpPr>
        <p:spPr/>
        <p:txBody>
          <a:bodyPr>
            <a:normAutofit/>
          </a:bodyPr>
          <a:lstStyle/>
          <a:p>
            <a:r>
              <a:rPr lang="en-US" altLang="zh-CN" b="1" dirty="0"/>
              <a:t>6.1  Excel 2010</a:t>
            </a:r>
            <a:r>
              <a:rPr lang="zh-CN" altLang="zh-CN" b="1" dirty="0" smtClean="0"/>
              <a:t>简介</a:t>
            </a:r>
            <a:endParaRPr lang="zh-CN" altLang="en-US" dirty="0"/>
          </a:p>
        </p:txBody>
      </p:sp>
    </p:spTree>
    <p:extLst>
      <p:ext uri="{BB962C8B-B14F-4D97-AF65-F5344CB8AC3E}">
        <p14:creationId xmlns:p14="http://schemas.microsoft.com/office/powerpoint/2010/main" val="328186279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a:bodyPr>
          <a:lstStyle/>
          <a:p>
            <a:r>
              <a:rPr lang="en-US" altLang="zh-CN" b="1" dirty="0" smtClean="0"/>
              <a:t>6.2.6 </a:t>
            </a:r>
            <a:r>
              <a:rPr lang="zh-CN" altLang="zh-CN" b="1" dirty="0" smtClean="0"/>
              <a:t>数据</a:t>
            </a:r>
            <a:r>
              <a:rPr lang="zh-CN" altLang="zh-CN" b="1" dirty="0"/>
              <a:t>的删除与恢复</a:t>
            </a:r>
            <a:endParaRPr lang="zh-CN" altLang="zh-CN" sz="4000" b="1" dirty="0"/>
          </a:p>
          <a:p>
            <a:pPr lvl="1"/>
            <a:r>
              <a:rPr lang="en-US" altLang="zh-CN" b="1" dirty="0" smtClean="0"/>
              <a:t>1. </a:t>
            </a:r>
            <a:r>
              <a:rPr lang="zh-CN" altLang="zh-CN" b="1" dirty="0" smtClean="0"/>
              <a:t>单元格</a:t>
            </a:r>
            <a:r>
              <a:rPr lang="zh-CN" altLang="zh-CN" b="1" dirty="0"/>
              <a:t>数据的删除</a:t>
            </a:r>
            <a:endParaRPr lang="zh-CN" altLang="zh-CN" dirty="0"/>
          </a:p>
          <a:p>
            <a:pPr lvl="2"/>
            <a:r>
              <a:rPr lang="zh-CN" altLang="zh-CN" dirty="0"/>
              <a:t>首先选中要删除数据的单元格或单元格</a:t>
            </a:r>
            <a:r>
              <a:rPr lang="zh-CN" altLang="zh-CN" dirty="0" smtClean="0"/>
              <a:t>区域</a:t>
            </a:r>
            <a:r>
              <a:rPr lang="zh-CN" altLang="en-US" dirty="0" smtClean="0"/>
              <a:t>；</a:t>
            </a:r>
            <a:endParaRPr lang="en-US" altLang="zh-CN" dirty="0" smtClean="0"/>
          </a:p>
          <a:p>
            <a:pPr lvl="2"/>
            <a:r>
              <a:rPr lang="zh-CN" altLang="zh-CN" dirty="0" smtClean="0"/>
              <a:t>按下</a:t>
            </a:r>
            <a:r>
              <a:rPr lang="zh-CN" altLang="zh-CN" dirty="0"/>
              <a:t>键盘上的“</a:t>
            </a:r>
            <a:r>
              <a:rPr lang="en-US" altLang="zh-CN" dirty="0"/>
              <a:t>Delete</a:t>
            </a:r>
            <a:r>
              <a:rPr lang="zh-CN" altLang="zh-CN" dirty="0"/>
              <a:t>”或“</a:t>
            </a:r>
            <a:r>
              <a:rPr lang="en-US" altLang="zh-CN" dirty="0"/>
              <a:t>Del</a:t>
            </a:r>
            <a:r>
              <a:rPr lang="zh-CN" altLang="zh-CN" dirty="0"/>
              <a:t>”键，即可删除所</a:t>
            </a:r>
            <a:r>
              <a:rPr lang="zh-CN" altLang="zh-CN" dirty="0" smtClean="0"/>
              <a:t>选数据</a:t>
            </a:r>
            <a:r>
              <a:rPr lang="zh-CN" altLang="zh-CN" dirty="0"/>
              <a:t>。</a:t>
            </a:r>
          </a:p>
          <a:p>
            <a:pPr lvl="1"/>
            <a:r>
              <a:rPr lang="en-US" altLang="zh-CN" b="1" dirty="0" smtClean="0"/>
              <a:t>2. </a:t>
            </a:r>
            <a:r>
              <a:rPr lang="zh-CN" altLang="zh-CN" b="1" dirty="0" smtClean="0"/>
              <a:t>单元格</a:t>
            </a:r>
            <a:r>
              <a:rPr lang="zh-CN" altLang="zh-CN" b="1" dirty="0"/>
              <a:t>的删除</a:t>
            </a:r>
            <a:endParaRPr lang="zh-CN" altLang="zh-CN" dirty="0"/>
          </a:p>
          <a:p>
            <a:pPr lvl="2"/>
            <a:r>
              <a:rPr lang="zh-CN" altLang="zh-CN" dirty="0"/>
              <a:t>选中要进行删除的</a:t>
            </a:r>
            <a:r>
              <a:rPr lang="zh-CN" altLang="zh-CN" dirty="0" smtClean="0"/>
              <a:t>单元格</a:t>
            </a:r>
            <a:r>
              <a:rPr lang="zh-CN" altLang="en-US" dirty="0" smtClean="0"/>
              <a:t>；</a:t>
            </a:r>
            <a:endParaRPr lang="en-US" altLang="zh-CN" dirty="0" smtClean="0"/>
          </a:p>
          <a:p>
            <a:pPr lvl="2"/>
            <a:r>
              <a:rPr lang="zh-CN" altLang="zh-CN" dirty="0" smtClean="0"/>
              <a:t>点击</a:t>
            </a:r>
            <a:r>
              <a:rPr lang="en-US" altLang="zh-CN" dirty="0"/>
              <a:t>“</a:t>
            </a:r>
            <a:r>
              <a:rPr lang="zh-CN" altLang="zh-CN" dirty="0"/>
              <a:t>开始</a:t>
            </a:r>
            <a:r>
              <a:rPr lang="en-US" altLang="zh-CN" dirty="0"/>
              <a:t>”</a:t>
            </a:r>
            <a:r>
              <a:rPr lang="zh-CN" altLang="zh-CN" dirty="0"/>
              <a:t>选项卡</a:t>
            </a:r>
            <a:r>
              <a:rPr lang="zh-CN" altLang="zh-CN" dirty="0" smtClean="0"/>
              <a:t>中的</a:t>
            </a:r>
            <a:r>
              <a:rPr lang="zh-CN" altLang="zh-CN" dirty="0"/>
              <a:t>“删除”按钮，在弹出的功能项列表中，选择</a:t>
            </a:r>
            <a:r>
              <a:rPr lang="en-US" altLang="zh-CN" dirty="0"/>
              <a:t>“</a:t>
            </a:r>
            <a:r>
              <a:rPr lang="zh-CN" altLang="zh-CN" dirty="0"/>
              <a:t>删除单元格</a:t>
            </a:r>
            <a:r>
              <a:rPr lang="en-US" altLang="zh-CN" dirty="0"/>
              <a:t>...”</a:t>
            </a:r>
            <a:r>
              <a:rPr lang="zh-CN" altLang="zh-CN" dirty="0"/>
              <a:t>项</a:t>
            </a:r>
            <a:r>
              <a:rPr lang="zh-CN" altLang="zh-CN" dirty="0" smtClean="0"/>
              <a:t>，</a:t>
            </a:r>
            <a:r>
              <a:rPr lang="zh-CN" altLang="en-US" dirty="0" smtClean="0"/>
              <a:t>在</a:t>
            </a:r>
            <a:r>
              <a:rPr lang="zh-CN" altLang="zh-CN" dirty="0" smtClean="0"/>
              <a:t>弹出的</a:t>
            </a:r>
            <a:r>
              <a:rPr lang="en-US" altLang="zh-CN" dirty="0"/>
              <a:t>“</a:t>
            </a:r>
            <a:r>
              <a:rPr lang="zh-CN" altLang="zh-CN" dirty="0"/>
              <a:t>删除</a:t>
            </a:r>
            <a:r>
              <a:rPr lang="en-US" altLang="zh-CN" dirty="0"/>
              <a:t>”</a:t>
            </a:r>
            <a:r>
              <a:rPr lang="zh-CN" altLang="zh-CN" dirty="0" smtClean="0"/>
              <a:t>对话框</a:t>
            </a:r>
            <a:r>
              <a:rPr lang="zh-CN" altLang="en-US" dirty="0" smtClean="0"/>
              <a:t>中</a:t>
            </a:r>
            <a:r>
              <a:rPr lang="zh-CN" altLang="zh-CN" dirty="0" smtClean="0"/>
              <a:t>再</a:t>
            </a:r>
            <a:r>
              <a:rPr lang="zh-CN" altLang="zh-CN" dirty="0"/>
              <a:t>选择</a:t>
            </a:r>
            <a:r>
              <a:rPr lang="en-US" altLang="zh-CN" dirty="0"/>
              <a:t>“</a:t>
            </a:r>
            <a:r>
              <a:rPr lang="zh-CN" altLang="zh-CN" dirty="0"/>
              <a:t>右侧单元格左移</a:t>
            </a:r>
            <a:r>
              <a:rPr lang="en-US" altLang="zh-CN" dirty="0"/>
              <a:t>”</a:t>
            </a:r>
            <a:r>
              <a:rPr lang="zh-CN" altLang="zh-CN" dirty="0"/>
              <a:t>或</a:t>
            </a:r>
            <a:r>
              <a:rPr lang="en-US" altLang="zh-CN" dirty="0"/>
              <a:t>“</a:t>
            </a:r>
            <a:r>
              <a:rPr lang="zh-CN" altLang="zh-CN" dirty="0"/>
              <a:t>下方单元格上移</a:t>
            </a:r>
            <a:r>
              <a:rPr lang="en-US" altLang="zh-CN" dirty="0"/>
              <a:t>”</a:t>
            </a:r>
            <a:r>
              <a:rPr lang="zh-CN" altLang="zh-CN" dirty="0"/>
              <a:t>，再点击“确定”按钮，即可实现单元格的删除。</a:t>
            </a:r>
            <a:endParaRPr lang="zh-CN" altLang="en-US" dirty="0"/>
          </a:p>
        </p:txBody>
      </p:sp>
      <p:sp>
        <p:nvSpPr>
          <p:cNvPr id="3" name="标题 2"/>
          <p:cNvSpPr>
            <a:spLocks noGrp="1"/>
          </p:cNvSpPr>
          <p:nvPr>
            <p:ph type="title"/>
          </p:nvPr>
        </p:nvSpPr>
        <p:spPr/>
        <p:txBody>
          <a:bodyPr/>
          <a:lstStyle/>
          <a:p>
            <a:r>
              <a:rPr lang="en-US" altLang="zh-CN" b="1" dirty="0"/>
              <a:t>6.2 </a:t>
            </a:r>
            <a:r>
              <a:rPr lang="zh-CN" altLang="en-US" b="1" dirty="0"/>
              <a:t>编辑工作表</a:t>
            </a:r>
            <a:endParaRPr lang="zh-CN" altLang="en-US" dirty="0"/>
          </a:p>
        </p:txBody>
      </p:sp>
    </p:spTree>
    <p:extLst>
      <p:ext uri="{BB962C8B-B14F-4D97-AF65-F5344CB8AC3E}">
        <p14:creationId xmlns:p14="http://schemas.microsoft.com/office/powerpoint/2010/main" val="407907731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2675466"/>
            <a:ext cx="7408333" cy="3777869"/>
          </a:xfrm>
        </p:spPr>
        <p:txBody>
          <a:bodyPr>
            <a:normAutofit fontScale="92500" lnSpcReduction="20000"/>
          </a:bodyPr>
          <a:lstStyle/>
          <a:p>
            <a:pPr lvl="1"/>
            <a:r>
              <a:rPr lang="en-US" altLang="zh-CN" b="1" dirty="0"/>
              <a:t>3</a:t>
            </a:r>
            <a:r>
              <a:rPr lang="en-US" altLang="zh-CN" b="1" dirty="0" smtClean="0"/>
              <a:t>.  </a:t>
            </a:r>
            <a:r>
              <a:rPr lang="zh-CN" altLang="en-US" b="1" dirty="0" smtClean="0"/>
              <a:t>整</a:t>
            </a:r>
            <a:r>
              <a:rPr lang="zh-CN" altLang="en-US" b="1" dirty="0"/>
              <a:t>行或整列的删除</a:t>
            </a:r>
          </a:p>
          <a:p>
            <a:pPr lvl="2"/>
            <a:r>
              <a:rPr lang="zh-CN" altLang="en-US" dirty="0"/>
              <a:t>选中要进行行或列删除的行或列上的任意一个</a:t>
            </a:r>
            <a:r>
              <a:rPr lang="zh-CN" altLang="en-US" dirty="0" smtClean="0"/>
              <a:t>单元格；</a:t>
            </a:r>
            <a:endParaRPr lang="en-US" altLang="zh-CN" dirty="0" smtClean="0"/>
          </a:p>
          <a:p>
            <a:pPr lvl="2"/>
            <a:r>
              <a:rPr lang="zh-CN" altLang="en-US" dirty="0" smtClean="0"/>
              <a:t>点击</a:t>
            </a:r>
            <a:r>
              <a:rPr lang="zh-CN" altLang="en-US" dirty="0"/>
              <a:t>“开始”选项卡</a:t>
            </a:r>
            <a:r>
              <a:rPr lang="zh-CN" altLang="en-US" dirty="0" smtClean="0"/>
              <a:t>中的</a:t>
            </a:r>
            <a:r>
              <a:rPr lang="zh-CN" altLang="en-US" dirty="0"/>
              <a:t>“删除”按钮</a:t>
            </a:r>
            <a:r>
              <a:rPr lang="zh-CN" altLang="en-US" dirty="0" smtClean="0"/>
              <a:t>，再选择</a:t>
            </a:r>
            <a:r>
              <a:rPr lang="zh-CN" altLang="en-US" dirty="0"/>
              <a:t>“删除单元格</a:t>
            </a:r>
            <a:r>
              <a:rPr lang="en-US" altLang="zh-CN" dirty="0"/>
              <a:t>...”</a:t>
            </a:r>
            <a:r>
              <a:rPr lang="zh-CN" altLang="en-US" dirty="0"/>
              <a:t>项</a:t>
            </a:r>
            <a:r>
              <a:rPr lang="zh-CN" altLang="en-US" dirty="0" smtClean="0"/>
              <a:t>，在弹出的</a:t>
            </a:r>
            <a:r>
              <a:rPr lang="zh-CN" altLang="en-US" dirty="0"/>
              <a:t>“删除”</a:t>
            </a:r>
            <a:r>
              <a:rPr lang="zh-CN" altLang="en-US" dirty="0" smtClean="0"/>
              <a:t>对话框中再</a:t>
            </a:r>
            <a:r>
              <a:rPr lang="zh-CN" altLang="en-US" dirty="0"/>
              <a:t>选择“整行”或“整列”，点击“确定”</a:t>
            </a:r>
            <a:r>
              <a:rPr lang="zh-CN" altLang="en-US" dirty="0" smtClean="0"/>
              <a:t>按钮即可。</a:t>
            </a:r>
            <a:endParaRPr lang="zh-CN" altLang="en-US" dirty="0"/>
          </a:p>
          <a:p>
            <a:pPr lvl="2"/>
            <a:r>
              <a:rPr lang="zh-CN" altLang="en-US" dirty="0"/>
              <a:t>若全部选中某行或某列，并将光标定位在该选中的行或列上，</a:t>
            </a:r>
            <a:r>
              <a:rPr lang="zh-CN" altLang="en-US" dirty="0" smtClean="0"/>
              <a:t>然后右击鼠标，在快捷</a:t>
            </a:r>
            <a:r>
              <a:rPr lang="zh-CN" altLang="en-US" dirty="0"/>
              <a:t>菜单中选择“删除”项即可删除所选的行或列。</a:t>
            </a:r>
          </a:p>
          <a:p>
            <a:pPr lvl="1"/>
            <a:r>
              <a:rPr lang="en-US" altLang="zh-CN" b="1" dirty="0" smtClean="0"/>
              <a:t>4.  </a:t>
            </a:r>
            <a:r>
              <a:rPr lang="zh-CN" altLang="en-US" b="1" dirty="0" smtClean="0"/>
              <a:t>数据</a:t>
            </a:r>
            <a:r>
              <a:rPr lang="zh-CN" altLang="en-US" b="1" dirty="0"/>
              <a:t>的恢复</a:t>
            </a:r>
          </a:p>
          <a:p>
            <a:pPr marL="627063" lvl="2" indent="0">
              <a:buNone/>
            </a:pPr>
            <a:r>
              <a:rPr lang="zh-CN" altLang="en-US" dirty="0" smtClean="0"/>
              <a:t>          如果</a:t>
            </a:r>
            <a:r>
              <a:rPr lang="zh-CN" altLang="en-US" dirty="0"/>
              <a:t>出现操作错误，均可以撤销该次以至上几次的操作，进而恢复原有的数据或数据</a:t>
            </a:r>
            <a:r>
              <a:rPr lang="zh-CN" altLang="en-US" dirty="0" smtClean="0"/>
              <a:t>位置：</a:t>
            </a:r>
            <a:endParaRPr lang="zh-CN" altLang="en-US" dirty="0"/>
          </a:p>
          <a:p>
            <a:pPr lvl="3"/>
            <a:r>
              <a:rPr lang="zh-CN" altLang="en-US" dirty="0" smtClean="0"/>
              <a:t>点击“快速访问工具栏”</a:t>
            </a:r>
            <a:r>
              <a:rPr lang="zh-CN" altLang="en-US" dirty="0"/>
              <a:t>中的“撤消”</a:t>
            </a:r>
            <a:r>
              <a:rPr lang="zh-CN" altLang="en-US" dirty="0" smtClean="0"/>
              <a:t>按钮；</a:t>
            </a:r>
            <a:endParaRPr lang="zh-CN" altLang="en-US" dirty="0"/>
          </a:p>
          <a:p>
            <a:pPr lvl="3"/>
            <a:r>
              <a:rPr lang="zh-CN" altLang="en-US" dirty="0" smtClean="0"/>
              <a:t>或利用</a:t>
            </a:r>
            <a:r>
              <a:rPr lang="zh-CN" altLang="en-US" dirty="0"/>
              <a:t>组合键“</a:t>
            </a:r>
            <a:r>
              <a:rPr lang="en-US" altLang="zh-CN" dirty="0" err="1"/>
              <a:t>Ctrl+Z</a:t>
            </a:r>
            <a:r>
              <a:rPr lang="en-US" altLang="zh-CN" dirty="0" smtClean="0"/>
              <a:t>”</a:t>
            </a:r>
            <a:r>
              <a:rPr lang="zh-CN" altLang="en-US" dirty="0" smtClean="0"/>
              <a:t>。</a:t>
            </a:r>
            <a:endParaRPr lang="zh-CN" altLang="en-US" dirty="0"/>
          </a:p>
          <a:p>
            <a:pPr lvl="1"/>
            <a:endParaRPr lang="zh-CN" altLang="en-US" dirty="0"/>
          </a:p>
        </p:txBody>
      </p:sp>
      <p:sp>
        <p:nvSpPr>
          <p:cNvPr id="3" name="标题 2"/>
          <p:cNvSpPr>
            <a:spLocks noGrp="1"/>
          </p:cNvSpPr>
          <p:nvPr>
            <p:ph type="title"/>
          </p:nvPr>
        </p:nvSpPr>
        <p:spPr/>
        <p:txBody>
          <a:bodyPr/>
          <a:lstStyle/>
          <a:p>
            <a:r>
              <a:rPr lang="en-US" altLang="zh-CN" b="1" dirty="0"/>
              <a:t>6.2 </a:t>
            </a:r>
            <a:r>
              <a:rPr lang="zh-CN" altLang="en-US" b="1" dirty="0"/>
              <a:t>编辑工作表</a:t>
            </a:r>
            <a:endParaRPr lang="zh-CN" altLang="en-US" dirty="0"/>
          </a:p>
        </p:txBody>
      </p:sp>
    </p:spTree>
    <p:extLst>
      <p:ext uri="{BB962C8B-B14F-4D97-AF65-F5344CB8AC3E}">
        <p14:creationId xmlns:p14="http://schemas.microsoft.com/office/powerpoint/2010/main" val="419051192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2675466"/>
            <a:ext cx="7408333" cy="3849877"/>
          </a:xfrm>
        </p:spPr>
        <p:txBody>
          <a:bodyPr>
            <a:normAutofit fontScale="77500" lnSpcReduction="20000"/>
          </a:bodyPr>
          <a:lstStyle/>
          <a:p>
            <a:r>
              <a:rPr lang="en-US" altLang="zh-CN" b="1" dirty="0"/>
              <a:t>6.2.7  </a:t>
            </a:r>
            <a:r>
              <a:rPr lang="zh-CN" altLang="zh-CN" b="1" dirty="0"/>
              <a:t>数据的查找与</a:t>
            </a:r>
            <a:r>
              <a:rPr lang="zh-CN" altLang="zh-CN" b="1" dirty="0" smtClean="0"/>
              <a:t>替换</a:t>
            </a:r>
            <a:endParaRPr lang="en-US" altLang="zh-CN" b="1" dirty="0" smtClean="0"/>
          </a:p>
          <a:p>
            <a:pPr lvl="1"/>
            <a:r>
              <a:rPr lang="zh-CN" altLang="zh-CN" dirty="0"/>
              <a:t>在</a:t>
            </a:r>
            <a:r>
              <a:rPr lang="en-US" altLang="zh-CN" dirty="0"/>
              <a:t>Excel 2010</a:t>
            </a:r>
            <a:r>
              <a:rPr lang="zh-CN" altLang="zh-CN" dirty="0"/>
              <a:t>中，通过点击</a:t>
            </a:r>
            <a:r>
              <a:rPr lang="en-US" altLang="zh-CN" dirty="0"/>
              <a:t>“</a:t>
            </a:r>
            <a:r>
              <a:rPr lang="zh-CN" altLang="zh-CN" dirty="0"/>
              <a:t>开始</a:t>
            </a:r>
            <a:r>
              <a:rPr lang="en-US" altLang="zh-CN" dirty="0"/>
              <a:t>”</a:t>
            </a:r>
            <a:r>
              <a:rPr lang="zh-CN" altLang="zh-CN" dirty="0"/>
              <a:t>选项卡</a:t>
            </a:r>
            <a:r>
              <a:rPr lang="zh-CN" altLang="zh-CN" dirty="0" smtClean="0"/>
              <a:t>中的</a:t>
            </a:r>
            <a:r>
              <a:rPr lang="en-US" altLang="zh-CN" dirty="0"/>
              <a:t>“</a:t>
            </a:r>
            <a:r>
              <a:rPr lang="zh-CN" altLang="zh-CN" dirty="0"/>
              <a:t>查找或选择</a:t>
            </a:r>
            <a:r>
              <a:rPr lang="en-US" altLang="zh-CN" dirty="0"/>
              <a:t>”</a:t>
            </a:r>
            <a:r>
              <a:rPr lang="zh-CN" altLang="zh-CN" dirty="0" smtClean="0"/>
              <a:t>按钮</a:t>
            </a:r>
            <a:r>
              <a:rPr lang="zh-CN" altLang="en-US" dirty="0" smtClean="0"/>
              <a:t>；</a:t>
            </a:r>
            <a:endParaRPr lang="en-US" altLang="zh-CN" dirty="0" smtClean="0"/>
          </a:p>
          <a:p>
            <a:pPr lvl="1"/>
            <a:r>
              <a:rPr lang="zh-CN" altLang="zh-CN" dirty="0" smtClean="0"/>
              <a:t>从</a:t>
            </a:r>
            <a:r>
              <a:rPr lang="zh-CN" altLang="zh-CN" dirty="0"/>
              <a:t>弹出</a:t>
            </a:r>
            <a:r>
              <a:rPr lang="zh-CN" altLang="zh-CN" dirty="0" smtClean="0"/>
              <a:t>的功能</a:t>
            </a:r>
            <a:r>
              <a:rPr lang="zh-CN" altLang="zh-CN" dirty="0"/>
              <a:t>项列表中选择“查找</a:t>
            </a:r>
            <a:r>
              <a:rPr lang="en-US" altLang="zh-CN" dirty="0"/>
              <a:t>…</a:t>
            </a:r>
            <a:r>
              <a:rPr lang="zh-CN" altLang="zh-CN" dirty="0"/>
              <a:t>”或“替换</a:t>
            </a:r>
            <a:r>
              <a:rPr lang="en-US" altLang="zh-CN" dirty="0"/>
              <a:t>…</a:t>
            </a:r>
            <a:r>
              <a:rPr lang="zh-CN" altLang="zh-CN" dirty="0"/>
              <a:t>”项，系统将弹出 </a:t>
            </a:r>
            <a:r>
              <a:rPr lang="en-US" altLang="zh-CN" dirty="0"/>
              <a:t>“</a:t>
            </a:r>
            <a:r>
              <a:rPr lang="zh-CN" altLang="zh-CN" dirty="0"/>
              <a:t>查找和替换</a:t>
            </a:r>
            <a:r>
              <a:rPr lang="en-US" altLang="zh-CN" dirty="0"/>
              <a:t>”</a:t>
            </a:r>
            <a:r>
              <a:rPr lang="zh-CN" altLang="zh-CN" dirty="0" smtClean="0"/>
              <a:t>对话框</a:t>
            </a:r>
            <a:r>
              <a:rPr lang="zh-CN" altLang="en-US" dirty="0" smtClean="0"/>
              <a:t>；</a:t>
            </a:r>
            <a:endParaRPr lang="en-US" altLang="zh-CN" dirty="0" smtClean="0"/>
          </a:p>
          <a:p>
            <a:pPr lvl="1"/>
            <a:r>
              <a:rPr lang="zh-CN" altLang="zh-CN" dirty="0" smtClean="0"/>
              <a:t>利用</a:t>
            </a:r>
            <a:r>
              <a:rPr lang="zh-CN" altLang="zh-CN" dirty="0"/>
              <a:t>该对话框，可以快速实现对整个工作簿或当前工作表中数据的查找与替换操作</a:t>
            </a:r>
            <a:r>
              <a:rPr lang="zh-CN" altLang="zh-CN" dirty="0" smtClean="0"/>
              <a:t>。</a:t>
            </a:r>
            <a:r>
              <a:rPr lang="zh-CN" altLang="en-US" dirty="0" smtClean="0"/>
              <a:t>还</a:t>
            </a:r>
            <a:r>
              <a:rPr lang="zh-CN" altLang="zh-CN" dirty="0" smtClean="0"/>
              <a:t>可以</a:t>
            </a:r>
            <a:r>
              <a:rPr lang="zh-CN" altLang="zh-CN" dirty="0"/>
              <a:t>进行诸如格式、是否区分大小写等的复杂查找或替换。</a:t>
            </a:r>
          </a:p>
          <a:p>
            <a:pPr lvl="1"/>
            <a:r>
              <a:rPr lang="zh-CN" altLang="zh-CN" dirty="0" smtClean="0"/>
              <a:t>在</a:t>
            </a:r>
            <a:r>
              <a:rPr lang="zh-CN" altLang="zh-CN" dirty="0"/>
              <a:t>弹出的“查找和替换”对话框中，直接点击“替换”选项</a:t>
            </a:r>
            <a:r>
              <a:rPr lang="zh-CN" altLang="zh-CN" dirty="0" smtClean="0"/>
              <a:t>卡</a:t>
            </a:r>
            <a:r>
              <a:rPr lang="zh-CN" altLang="en-US" dirty="0" smtClean="0"/>
              <a:t>；</a:t>
            </a:r>
            <a:endParaRPr lang="en-US" altLang="zh-CN" dirty="0" smtClean="0"/>
          </a:p>
          <a:p>
            <a:pPr lvl="1"/>
            <a:r>
              <a:rPr lang="zh-CN" altLang="zh-CN" dirty="0" smtClean="0"/>
              <a:t>在</a:t>
            </a:r>
            <a:r>
              <a:rPr lang="zh-CN" altLang="zh-CN" dirty="0"/>
              <a:t>“查找内容”文本框中输入要查找的</a:t>
            </a:r>
            <a:r>
              <a:rPr lang="zh-CN" altLang="zh-CN" dirty="0" smtClean="0"/>
              <a:t>信息</a:t>
            </a:r>
            <a:r>
              <a:rPr lang="zh-CN" altLang="en-US" dirty="0" smtClean="0"/>
              <a:t>，若</a:t>
            </a:r>
            <a:r>
              <a:rPr lang="zh-CN" altLang="zh-CN" dirty="0" smtClean="0"/>
              <a:t>要</a:t>
            </a:r>
            <a:r>
              <a:rPr lang="zh-CN" altLang="zh-CN" dirty="0"/>
              <a:t>进行</a:t>
            </a:r>
            <a:r>
              <a:rPr lang="zh-CN" altLang="zh-CN" dirty="0" smtClean="0"/>
              <a:t>“替换”则</a:t>
            </a:r>
            <a:r>
              <a:rPr lang="zh-CN" altLang="zh-CN" dirty="0"/>
              <a:t>还需要在“替换为”文本框中输入要替换的信息；如果需要精确查找或替换则需要点击“选项”按钮，将在对话框中增加“查找范围”、“区分大小写”、“单元格匹配”、“区分全</a:t>
            </a:r>
            <a:r>
              <a:rPr lang="en-US" altLang="zh-CN" dirty="0"/>
              <a:t>/</a:t>
            </a:r>
            <a:r>
              <a:rPr lang="zh-CN" altLang="zh-CN" dirty="0"/>
              <a:t>半角”等多种</a:t>
            </a:r>
            <a:r>
              <a:rPr lang="zh-CN" altLang="zh-CN" dirty="0" smtClean="0"/>
              <a:t>选项</a:t>
            </a:r>
            <a:r>
              <a:rPr lang="zh-CN" altLang="en-US" dirty="0" smtClean="0"/>
              <a:t>；</a:t>
            </a:r>
            <a:endParaRPr lang="en-US" altLang="zh-CN" dirty="0" smtClean="0"/>
          </a:p>
          <a:p>
            <a:pPr lvl="1"/>
            <a:r>
              <a:rPr lang="zh-CN" altLang="zh-CN" dirty="0" smtClean="0"/>
              <a:t>根据</a:t>
            </a:r>
            <a:r>
              <a:rPr lang="zh-CN" altLang="zh-CN" dirty="0"/>
              <a:t>具体需要选择点击“查找全部”或 </a:t>
            </a:r>
            <a:r>
              <a:rPr lang="zh-CN" altLang="zh-CN" dirty="0" smtClean="0"/>
              <a:t>“</a:t>
            </a:r>
            <a:r>
              <a:rPr lang="zh-CN" altLang="zh-CN" dirty="0"/>
              <a:t>查找下一个”或“全部替换”或“替换”按钮，即可完成对数据的查找或替换。</a:t>
            </a:r>
          </a:p>
          <a:p>
            <a:pPr lvl="1"/>
            <a:endParaRPr lang="zh-CN" altLang="en-US" dirty="0"/>
          </a:p>
        </p:txBody>
      </p:sp>
      <p:sp>
        <p:nvSpPr>
          <p:cNvPr id="3" name="标题 2"/>
          <p:cNvSpPr>
            <a:spLocks noGrp="1"/>
          </p:cNvSpPr>
          <p:nvPr>
            <p:ph type="title"/>
          </p:nvPr>
        </p:nvSpPr>
        <p:spPr/>
        <p:txBody>
          <a:bodyPr/>
          <a:lstStyle/>
          <a:p>
            <a:r>
              <a:rPr lang="en-US" altLang="zh-CN" b="1" dirty="0"/>
              <a:t>6.2 </a:t>
            </a:r>
            <a:r>
              <a:rPr lang="zh-CN" altLang="en-US" b="1" dirty="0"/>
              <a:t>编辑工作表</a:t>
            </a:r>
            <a:endParaRPr lang="zh-CN" altLang="en-US" dirty="0"/>
          </a:p>
        </p:txBody>
      </p:sp>
    </p:spTree>
    <p:extLst>
      <p:ext uri="{BB962C8B-B14F-4D97-AF65-F5344CB8AC3E}">
        <p14:creationId xmlns:p14="http://schemas.microsoft.com/office/powerpoint/2010/main" val="46062493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lnSpcReduction="10000"/>
          </a:bodyPr>
          <a:lstStyle/>
          <a:p>
            <a:r>
              <a:rPr lang="en-US" altLang="zh-CN" b="1" dirty="0"/>
              <a:t>6.2.8  </a:t>
            </a:r>
            <a:r>
              <a:rPr lang="zh-CN" altLang="zh-CN" b="1" dirty="0"/>
              <a:t>数据的修改</a:t>
            </a:r>
            <a:endParaRPr lang="zh-CN" altLang="zh-CN" sz="3200" b="1" dirty="0"/>
          </a:p>
          <a:p>
            <a:pPr lvl="2"/>
            <a:r>
              <a:rPr lang="zh-CN" altLang="zh-CN" dirty="0" smtClean="0"/>
              <a:t>双击</a:t>
            </a:r>
            <a:r>
              <a:rPr lang="zh-CN" altLang="zh-CN" dirty="0"/>
              <a:t>要修改数据的单元格，光标在该单元格中变成了“</a:t>
            </a:r>
            <a:r>
              <a:rPr lang="en-US" altLang="zh-CN" dirty="0"/>
              <a:t>I</a:t>
            </a:r>
            <a:r>
              <a:rPr lang="zh-CN" altLang="zh-CN" dirty="0"/>
              <a:t>”形状，可以对单元格内容进行修改、删除或添加；</a:t>
            </a:r>
          </a:p>
          <a:p>
            <a:pPr lvl="2"/>
            <a:r>
              <a:rPr lang="zh-CN" altLang="zh-CN" dirty="0"/>
              <a:t>选中单元格后，点击</a:t>
            </a:r>
            <a:r>
              <a:rPr lang="en-US" altLang="zh-CN" dirty="0"/>
              <a:t>Excel 2010</a:t>
            </a:r>
            <a:r>
              <a:rPr lang="zh-CN" altLang="zh-CN" dirty="0"/>
              <a:t>的编辑栏，即可以在编辑栏中对单元格内容进行修改、删除或</a:t>
            </a:r>
            <a:r>
              <a:rPr lang="zh-CN" altLang="zh-CN" dirty="0" smtClean="0"/>
              <a:t>添加；</a:t>
            </a:r>
            <a:endParaRPr lang="zh-CN" altLang="zh-CN" dirty="0"/>
          </a:p>
          <a:p>
            <a:pPr lvl="2"/>
            <a:r>
              <a:rPr lang="zh-CN" altLang="zh-CN" dirty="0"/>
              <a:t>通过复制</a:t>
            </a:r>
            <a:r>
              <a:rPr lang="en-US" altLang="zh-CN" dirty="0"/>
              <a:t>/</a:t>
            </a:r>
            <a:r>
              <a:rPr lang="zh-CN" altLang="zh-CN" dirty="0"/>
              <a:t>粘贴操作，将其它单元格的内容通过粘贴来修改指定单元格中的内容；</a:t>
            </a:r>
          </a:p>
          <a:p>
            <a:pPr lvl="2"/>
            <a:r>
              <a:rPr lang="zh-CN" altLang="zh-CN" dirty="0"/>
              <a:t>选中要修改数据的单元格，直接输入新的内容，可将新数据替换单元格原有内容；</a:t>
            </a:r>
          </a:p>
          <a:p>
            <a:pPr lvl="2"/>
            <a:r>
              <a:rPr lang="zh-CN" altLang="zh-CN" dirty="0"/>
              <a:t>选中单元格后按</a:t>
            </a:r>
            <a:r>
              <a:rPr lang="en-US" altLang="zh-CN" dirty="0"/>
              <a:t>F2</a:t>
            </a:r>
            <a:r>
              <a:rPr lang="zh-CN" altLang="zh-CN" dirty="0"/>
              <a:t>键，可以对单元格内容进行修改、删除或添加。</a:t>
            </a:r>
          </a:p>
          <a:p>
            <a:endParaRPr lang="zh-CN" altLang="en-US" dirty="0"/>
          </a:p>
        </p:txBody>
      </p:sp>
      <p:sp>
        <p:nvSpPr>
          <p:cNvPr id="3" name="标题 2"/>
          <p:cNvSpPr>
            <a:spLocks noGrp="1"/>
          </p:cNvSpPr>
          <p:nvPr>
            <p:ph type="title"/>
          </p:nvPr>
        </p:nvSpPr>
        <p:spPr/>
        <p:txBody>
          <a:bodyPr/>
          <a:lstStyle/>
          <a:p>
            <a:r>
              <a:rPr lang="en-US" altLang="zh-CN" b="1" dirty="0"/>
              <a:t>6.2 </a:t>
            </a:r>
            <a:r>
              <a:rPr lang="zh-CN" altLang="en-US" b="1" dirty="0"/>
              <a:t>编辑工作表</a:t>
            </a:r>
            <a:endParaRPr lang="zh-CN" altLang="en-US" dirty="0"/>
          </a:p>
        </p:txBody>
      </p:sp>
    </p:spTree>
    <p:extLst>
      <p:ext uri="{BB962C8B-B14F-4D97-AF65-F5344CB8AC3E}">
        <p14:creationId xmlns:p14="http://schemas.microsoft.com/office/powerpoint/2010/main" val="123875706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a:bodyPr>
          <a:lstStyle/>
          <a:p>
            <a:pPr marL="301943" lvl="1" indent="0">
              <a:buNone/>
            </a:pPr>
            <a:r>
              <a:rPr lang="en-US" altLang="zh-CN" dirty="0" smtClean="0"/>
              <a:t>        Excel2010</a:t>
            </a:r>
            <a:r>
              <a:rPr lang="zh-CN" altLang="zh-CN" dirty="0"/>
              <a:t>提供了丰富的运算符和大量的函数，可以实现很复杂的计算功能。</a:t>
            </a:r>
            <a:r>
              <a:rPr lang="en-US" altLang="zh-CN" dirty="0"/>
              <a:t>Excel</a:t>
            </a:r>
            <a:r>
              <a:rPr lang="zh-CN" altLang="zh-CN" dirty="0"/>
              <a:t>强大功能之一即是其灵活方便的计算</a:t>
            </a:r>
            <a:r>
              <a:rPr lang="zh-CN" altLang="zh-CN" dirty="0" smtClean="0"/>
              <a:t>。</a:t>
            </a:r>
            <a:endParaRPr lang="en-US" altLang="zh-CN" dirty="0" smtClean="0"/>
          </a:p>
          <a:p>
            <a:r>
              <a:rPr lang="en-US" altLang="zh-CN" b="1" dirty="0"/>
              <a:t>6.3.1  </a:t>
            </a:r>
            <a:r>
              <a:rPr lang="zh-CN" altLang="zh-CN" b="1" dirty="0"/>
              <a:t>运算符</a:t>
            </a:r>
            <a:endParaRPr lang="zh-CN" altLang="zh-CN" sz="3200" b="1" dirty="0"/>
          </a:p>
          <a:p>
            <a:pPr lvl="1"/>
            <a:r>
              <a:rPr lang="en-US" altLang="zh-CN" dirty="0"/>
              <a:t>Excel 2010</a:t>
            </a:r>
            <a:r>
              <a:rPr lang="zh-CN" altLang="zh-CN" dirty="0"/>
              <a:t>提供了四种类型的运算符集：算术运算符集、比较运算符集、文本运算符集和引用运算符集。每个运算符集中又包含了多种运算符。所有的运算符必须是英文半角符号：</a:t>
            </a:r>
          </a:p>
          <a:p>
            <a:pPr lvl="1"/>
            <a:r>
              <a:rPr lang="en-US" altLang="zh-CN" b="1" dirty="0" smtClean="0"/>
              <a:t>1.  </a:t>
            </a:r>
            <a:r>
              <a:rPr lang="zh-CN" altLang="zh-CN" b="1" dirty="0" smtClean="0"/>
              <a:t>算术运算</a:t>
            </a:r>
            <a:r>
              <a:rPr lang="zh-CN" altLang="zh-CN" b="1" dirty="0"/>
              <a:t>符集</a:t>
            </a:r>
            <a:endParaRPr lang="zh-CN" altLang="zh-CN" dirty="0"/>
          </a:p>
          <a:p>
            <a:pPr lvl="2"/>
            <a:r>
              <a:rPr lang="zh-CN" altLang="zh-CN" dirty="0" smtClean="0"/>
              <a:t>括号</a:t>
            </a:r>
            <a:r>
              <a:rPr lang="en-US" altLang="zh-CN" dirty="0"/>
              <a:t>( )</a:t>
            </a:r>
            <a:r>
              <a:rPr lang="zh-CN" altLang="zh-CN" dirty="0"/>
              <a:t>、加法（</a:t>
            </a:r>
            <a:r>
              <a:rPr lang="en-US" altLang="zh-CN" dirty="0"/>
              <a:t>+</a:t>
            </a:r>
            <a:r>
              <a:rPr lang="zh-CN" altLang="zh-CN" dirty="0"/>
              <a:t>）、减法（</a:t>
            </a:r>
            <a:r>
              <a:rPr lang="en-US" altLang="zh-CN" dirty="0"/>
              <a:t>-</a:t>
            </a:r>
            <a:r>
              <a:rPr lang="zh-CN" altLang="zh-CN" dirty="0"/>
              <a:t>）、乘法（</a:t>
            </a:r>
            <a:r>
              <a:rPr lang="en-US" altLang="zh-CN" dirty="0"/>
              <a:t>*</a:t>
            </a:r>
            <a:r>
              <a:rPr lang="zh-CN" altLang="zh-CN" dirty="0"/>
              <a:t>）、除法（</a:t>
            </a:r>
            <a:r>
              <a:rPr lang="en-US" altLang="zh-CN" dirty="0"/>
              <a:t>/</a:t>
            </a:r>
            <a:r>
              <a:rPr lang="zh-CN" altLang="zh-CN" dirty="0"/>
              <a:t>）、百分比（</a:t>
            </a:r>
            <a:r>
              <a:rPr lang="en-US" altLang="zh-CN" dirty="0"/>
              <a:t>%</a:t>
            </a:r>
            <a:r>
              <a:rPr lang="zh-CN" altLang="zh-CN" dirty="0"/>
              <a:t>）、幂运算（</a:t>
            </a:r>
            <a:r>
              <a:rPr lang="en-US" altLang="zh-CN" dirty="0"/>
              <a:t>^</a:t>
            </a:r>
            <a:r>
              <a:rPr lang="zh-CN" altLang="zh-CN" dirty="0"/>
              <a:t>）等运算符。该运算符集的功能是完成数值型数据基本的算术运算。</a:t>
            </a:r>
          </a:p>
        </p:txBody>
      </p:sp>
      <p:sp>
        <p:nvSpPr>
          <p:cNvPr id="3" name="标题 2"/>
          <p:cNvSpPr>
            <a:spLocks noGrp="1"/>
          </p:cNvSpPr>
          <p:nvPr>
            <p:ph type="title"/>
          </p:nvPr>
        </p:nvSpPr>
        <p:spPr/>
        <p:txBody>
          <a:bodyPr>
            <a:normAutofit/>
          </a:bodyPr>
          <a:lstStyle/>
          <a:p>
            <a:r>
              <a:rPr lang="en-US" altLang="zh-CN" b="1" dirty="0"/>
              <a:t>6.3  </a:t>
            </a:r>
            <a:r>
              <a:rPr lang="zh-CN" altLang="zh-CN" b="1" dirty="0"/>
              <a:t>使用公式和</a:t>
            </a:r>
            <a:r>
              <a:rPr lang="zh-CN" altLang="zh-CN" b="1" dirty="0" smtClean="0"/>
              <a:t>函数</a:t>
            </a:r>
            <a:endParaRPr lang="zh-CN" altLang="en-US" dirty="0"/>
          </a:p>
        </p:txBody>
      </p:sp>
    </p:spTree>
    <p:extLst>
      <p:ext uri="{BB962C8B-B14F-4D97-AF65-F5344CB8AC3E}">
        <p14:creationId xmlns:p14="http://schemas.microsoft.com/office/powerpoint/2010/main" val="414123131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a:bodyPr>
          <a:lstStyle/>
          <a:p>
            <a:pPr lvl="1"/>
            <a:r>
              <a:rPr lang="en-US" altLang="zh-CN" b="1" dirty="0" smtClean="0"/>
              <a:t>2.  </a:t>
            </a:r>
            <a:r>
              <a:rPr lang="zh-CN" altLang="zh-CN" b="1" dirty="0" smtClean="0"/>
              <a:t>比较</a:t>
            </a:r>
            <a:r>
              <a:rPr lang="zh-CN" altLang="zh-CN" b="1" dirty="0"/>
              <a:t>运算符集</a:t>
            </a:r>
            <a:endParaRPr lang="zh-CN" altLang="zh-CN" dirty="0"/>
          </a:p>
          <a:p>
            <a:pPr lvl="2"/>
            <a:r>
              <a:rPr lang="zh-CN" altLang="zh-CN" dirty="0" smtClean="0"/>
              <a:t>等于</a:t>
            </a:r>
            <a:r>
              <a:rPr lang="zh-CN" altLang="zh-CN" dirty="0"/>
              <a:t>（</a:t>
            </a:r>
            <a:r>
              <a:rPr lang="en-US" altLang="zh-CN" dirty="0"/>
              <a:t>=</a:t>
            </a:r>
            <a:r>
              <a:rPr lang="zh-CN" altLang="zh-CN" dirty="0"/>
              <a:t>）、不等于（</a:t>
            </a:r>
            <a:r>
              <a:rPr lang="en-US" altLang="zh-CN" dirty="0"/>
              <a:t>&lt;&gt;</a:t>
            </a:r>
            <a:r>
              <a:rPr lang="zh-CN" altLang="zh-CN" dirty="0"/>
              <a:t>）、大于（</a:t>
            </a:r>
            <a:r>
              <a:rPr lang="en-US" altLang="zh-CN" dirty="0"/>
              <a:t>&gt;</a:t>
            </a:r>
            <a:r>
              <a:rPr lang="zh-CN" altLang="zh-CN" dirty="0"/>
              <a:t>）、大于等于（</a:t>
            </a:r>
            <a:r>
              <a:rPr lang="en-US" altLang="zh-CN" dirty="0"/>
              <a:t>&gt;=</a:t>
            </a:r>
            <a:r>
              <a:rPr lang="zh-CN" altLang="zh-CN" dirty="0"/>
              <a:t>）、小于（</a:t>
            </a:r>
            <a:r>
              <a:rPr lang="en-US" altLang="zh-CN" dirty="0"/>
              <a:t>&lt;</a:t>
            </a:r>
            <a:r>
              <a:rPr lang="zh-CN" altLang="zh-CN" dirty="0"/>
              <a:t>）和小于等于（</a:t>
            </a:r>
            <a:r>
              <a:rPr lang="en-US" altLang="zh-CN" dirty="0"/>
              <a:t>&lt;=</a:t>
            </a:r>
            <a:r>
              <a:rPr lang="zh-CN" altLang="zh-CN" dirty="0"/>
              <a:t>）等运算符</a:t>
            </a:r>
            <a:r>
              <a:rPr lang="zh-CN" altLang="zh-CN" dirty="0" smtClean="0"/>
              <a:t>。</a:t>
            </a:r>
            <a:endParaRPr lang="en-US" altLang="zh-CN" dirty="0" smtClean="0"/>
          </a:p>
          <a:p>
            <a:pPr lvl="2"/>
            <a:r>
              <a:rPr lang="zh-CN" altLang="zh-CN" dirty="0" smtClean="0"/>
              <a:t>该</a:t>
            </a:r>
            <a:r>
              <a:rPr lang="zh-CN" altLang="zh-CN" dirty="0"/>
              <a:t>运算符集的功能是比较两个数据的大小。根据规定：两个数值型数据的比较即它们的数值的比较；两个字符型数据的比较</a:t>
            </a:r>
            <a:r>
              <a:rPr lang="zh-CN" altLang="zh-CN" dirty="0" smtClean="0"/>
              <a:t>，英文字母</a:t>
            </a:r>
            <a:r>
              <a:rPr lang="zh-CN" altLang="en-US" dirty="0" smtClean="0"/>
              <a:t>按</a:t>
            </a:r>
            <a:r>
              <a:rPr lang="en-US" altLang="zh-CN" dirty="0" smtClean="0"/>
              <a:t>ASCII</a:t>
            </a:r>
            <a:r>
              <a:rPr lang="zh-CN" altLang="zh-CN" dirty="0"/>
              <a:t>码值的比较</a:t>
            </a:r>
            <a:r>
              <a:rPr lang="zh-CN" altLang="zh-CN" dirty="0" smtClean="0"/>
              <a:t>，中文</a:t>
            </a:r>
            <a:r>
              <a:rPr lang="zh-CN" altLang="en-US" dirty="0" smtClean="0"/>
              <a:t>按</a:t>
            </a:r>
            <a:r>
              <a:rPr lang="zh-CN" altLang="zh-CN" dirty="0" smtClean="0"/>
              <a:t>拼音</a:t>
            </a:r>
            <a:r>
              <a:rPr lang="zh-CN" altLang="zh-CN" dirty="0"/>
              <a:t>序列的</a:t>
            </a:r>
            <a:r>
              <a:rPr lang="zh-CN" altLang="zh-CN" dirty="0" smtClean="0"/>
              <a:t>比较</a:t>
            </a:r>
            <a:r>
              <a:rPr lang="zh-CN" altLang="en-US" dirty="0" smtClean="0"/>
              <a:t>；</a:t>
            </a:r>
            <a:endParaRPr lang="en-US" altLang="zh-CN" dirty="0" smtClean="0"/>
          </a:p>
          <a:p>
            <a:pPr lvl="2"/>
            <a:r>
              <a:rPr lang="zh-CN" altLang="zh-CN" dirty="0" smtClean="0"/>
              <a:t>如果</a:t>
            </a:r>
            <a:r>
              <a:rPr lang="zh-CN" altLang="zh-CN" dirty="0"/>
              <a:t>关系成立，</a:t>
            </a:r>
            <a:r>
              <a:rPr lang="zh-CN" altLang="zh-CN" dirty="0" smtClean="0"/>
              <a:t>则结果为</a:t>
            </a:r>
            <a:r>
              <a:rPr lang="en-US" altLang="zh-CN" dirty="0" smtClean="0"/>
              <a:t>TRUE</a:t>
            </a:r>
            <a:r>
              <a:rPr lang="zh-CN" altLang="zh-CN" dirty="0"/>
              <a:t>，</a:t>
            </a:r>
            <a:r>
              <a:rPr lang="zh-CN" altLang="zh-CN" dirty="0" smtClean="0"/>
              <a:t>否则结果</a:t>
            </a:r>
            <a:r>
              <a:rPr lang="en-US" altLang="zh-CN" dirty="0" smtClean="0"/>
              <a:t>FALSE</a:t>
            </a:r>
            <a:r>
              <a:rPr lang="zh-CN" altLang="zh-CN" dirty="0"/>
              <a:t>。</a:t>
            </a:r>
          </a:p>
          <a:p>
            <a:pPr lvl="1"/>
            <a:r>
              <a:rPr lang="en-US" altLang="zh-CN" b="1" dirty="0" smtClean="0"/>
              <a:t>3.   </a:t>
            </a:r>
            <a:r>
              <a:rPr lang="zh-CN" altLang="zh-CN" b="1" dirty="0" smtClean="0"/>
              <a:t>文本</a:t>
            </a:r>
            <a:r>
              <a:rPr lang="zh-CN" altLang="zh-CN" b="1" dirty="0"/>
              <a:t>运算符集</a:t>
            </a:r>
            <a:endParaRPr lang="zh-CN" altLang="zh-CN" dirty="0"/>
          </a:p>
          <a:p>
            <a:pPr lvl="2"/>
            <a:r>
              <a:rPr lang="zh-CN" altLang="zh-CN" dirty="0"/>
              <a:t>只有连接运算符（</a:t>
            </a:r>
            <a:r>
              <a:rPr lang="en-US" altLang="zh-CN" dirty="0"/>
              <a:t>&amp;</a:t>
            </a:r>
            <a:r>
              <a:rPr lang="zh-CN" altLang="zh-CN" dirty="0" smtClean="0"/>
              <a:t>）</a:t>
            </a:r>
            <a:r>
              <a:rPr lang="zh-CN" altLang="en-US" dirty="0" smtClean="0"/>
              <a:t>；</a:t>
            </a:r>
            <a:endParaRPr lang="en-US" altLang="zh-CN" dirty="0" smtClean="0"/>
          </a:p>
          <a:p>
            <a:pPr lvl="2"/>
            <a:r>
              <a:rPr lang="zh-CN" altLang="zh-CN" dirty="0" smtClean="0"/>
              <a:t>该</a:t>
            </a:r>
            <a:r>
              <a:rPr lang="zh-CN" altLang="zh-CN" dirty="0"/>
              <a:t>运算的功能是将两个文本连接成一个文本。</a:t>
            </a:r>
            <a:endParaRPr lang="zh-CN" altLang="en-US" dirty="0"/>
          </a:p>
        </p:txBody>
      </p:sp>
      <p:sp>
        <p:nvSpPr>
          <p:cNvPr id="3" name="标题 2"/>
          <p:cNvSpPr>
            <a:spLocks noGrp="1"/>
          </p:cNvSpPr>
          <p:nvPr>
            <p:ph type="title"/>
          </p:nvPr>
        </p:nvSpPr>
        <p:spPr/>
        <p:txBody>
          <a:bodyPr/>
          <a:lstStyle/>
          <a:p>
            <a:r>
              <a:rPr lang="en-US" altLang="zh-CN" b="1" dirty="0"/>
              <a:t>6.3  </a:t>
            </a:r>
            <a:r>
              <a:rPr lang="zh-CN" altLang="zh-CN" b="1" dirty="0"/>
              <a:t>使用公式和函数</a:t>
            </a:r>
            <a:endParaRPr lang="zh-CN" altLang="en-US" dirty="0"/>
          </a:p>
        </p:txBody>
      </p:sp>
    </p:spTree>
    <p:extLst>
      <p:ext uri="{BB962C8B-B14F-4D97-AF65-F5344CB8AC3E}">
        <p14:creationId xmlns:p14="http://schemas.microsoft.com/office/powerpoint/2010/main" val="174758170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pPr lvl="1"/>
            <a:r>
              <a:rPr lang="en-US" altLang="zh-CN" b="1" dirty="0" smtClean="0"/>
              <a:t>4.   </a:t>
            </a:r>
            <a:r>
              <a:rPr lang="zh-CN" altLang="zh-CN" b="1" dirty="0" smtClean="0"/>
              <a:t>引用</a:t>
            </a:r>
            <a:r>
              <a:rPr lang="zh-CN" altLang="zh-CN" b="1" dirty="0"/>
              <a:t>运算符集</a:t>
            </a:r>
            <a:endParaRPr lang="zh-CN" altLang="zh-CN" dirty="0"/>
          </a:p>
          <a:p>
            <a:pPr lvl="2"/>
            <a:r>
              <a:rPr lang="zh-CN" altLang="zh-CN" dirty="0" smtClean="0"/>
              <a:t>冒号</a:t>
            </a:r>
            <a:r>
              <a:rPr lang="zh-CN" altLang="zh-CN" dirty="0"/>
              <a:t>（</a:t>
            </a:r>
            <a:r>
              <a:rPr lang="en-US" altLang="zh-CN" dirty="0"/>
              <a:t>:</a:t>
            </a:r>
            <a:r>
              <a:rPr lang="zh-CN" altLang="zh-CN" dirty="0"/>
              <a:t>）、逗号（</a:t>
            </a:r>
            <a:r>
              <a:rPr lang="en-US" altLang="zh-CN" dirty="0"/>
              <a:t>,</a:t>
            </a:r>
            <a:r>
              <a:rPr lang="zh-CN" altLang="zh-CN" dirty="0"/>
              <a:t>）和空格。</a:t>
            </a:r>
          </a:p>
          <a:p>
            <a:pPr lvl="2"/>
            <a:r>
              <a:rPr lang="zh-CN" altLang="zh-CN" b="1" dirty="0"/>
              <a:t>冒号</a:t>
            </a:r>
            <a:r>
              <a:rPr lang="zh-CN" altLang="zh-CN" dirty="0"/>
              <a:t>（</a:t>
            </a:r>
            <a:r>
              <a:rPr lang="en-US" altLang="zh-CN" dirty="0"/>
              <a:t>:</a:t>
            </a:r>
            <a:r>
              <a:rPr lang="zh-CN" altLang="zh-CN" dirty="0"/>
              <a:t>）称为区域运算符，用于产生对包括在两个引用之间的所有单元格的</a:t>
            </a:r>
            <a:r>
              <a:rPr lang="zh-CN" altLang="zh-CN" dirty="0" smtClean="0"/>
              <a:t>引用；</a:t>
            </a:r>
            <a:endParaRPr lang="zh-CN" altLang="zh-CN" dirty="0"/>
          </a:p>
          <a:p>
            <a:pPr lvl="2"/>
            <a:r>
              <a:rPr lang="zh-CN" altLang="zh-CN" b="1" dirty="0"/>
              <a:t>逗号</a:t>
            </a:r>
            <a:r>
              <a:rPr lang="zh-CN" altLang="zh-CN" dirty="0"/>
              <a:t>（</a:t>
            </a:r>
            <a:r>
              <a:rPr lang="en-US" altLang="zh-CN" dirty="0"/>
              <a:t>,</a:t>
            </a:r>
            <a:r>
              <a:rPr lang="zh-CN" altLang="zh-CN" dirty="0"/>
              <a:t>）称为联合运算符，其功能是将多个引用合并为一个</a:t>
            </a:r>
            <a:r>
              <a:rPr lang="zh-CN" altLang="zh-CN" dirty="0" smtClean="0"/>
              <a:t>引用；</a:t>
            </a:r>
            <a:endParaRPr lang="zh-CN" altLang="zh-CN" dirty="0"/>
          </a:p>
          <a:p>
            <a:pPr lvl="2"/>
            <a:r>
              <a:rPr lang="zh-CN" altLang="zh-CN" b="1" dirty="0" smtClean="0"/>
              <a:t>空格</a:t>
            </a:r>
            <a:r>
              <a:rPr lang="en-US" altLang="zh-CN" b="1" dirty="0" smtClean="0"/>
              <a:t> </a:t>
            </a:r>
            <a:r>
              <a:rPr lang="zh-CN" altLang="zh-CN" dirty="0" smtClean="0"/>
              <a:t>，</a:t>
            </a:r>
            <a:r>
              <a:rPr lang="zh-CN" altLang="zh-CN" dirty="0"/>
              <a:t>也称为交叉运算符，用于产生对两个引用共有的单元格的</a:t>
            </a:r>
            <a:r>
              <a:rPr lang="zh-CN" altLang="zh-CN" dirty="0" smtClean="0"/>
              <a:t>引用。</a:t>
            </a:r>
            <a:endParaRPr lang="zh-CN" altLang="zh-CN" dirty="0"/>
          </a:p>
          <a:p>
            <a:pPr lvl="1"/>
            <a:endParaRPr lang="zh-CN" altLang="en-US" dirty="0"/>
          </a:p>
        </p:txBody>
      </p:sp>
      <p:sp>
        <p:nvSpPr>
          <p:cNvPr id="3" name="标题 2"/>
          <p:cNvSpPr>
            <a:spLocks noGrp="1"/>
          </p:cNvSpPr>
          <p:nvPr>
            <p:ph type="title"/>
          </p:nvPr>
        </p:nvSpPr>
        <p:spPr/>
        <p:txBody>
          <a:bodyPr/>
          <a:lstStyle/>
          <a:p>
            <a:r>
              <a:rPr lang="en-US" altLang="zh-CN" b="1" dirty="0"/>
              <a:t>6.3  </a:t>
            </a:r>
            <a:r>
              <a:rPr lang="zh-CN" altLang="zh-CN" b="1" dirty="0"/>
              <a:t>使用公式和函数</a:t>
            </a:r>
            <a:endParaRPr lang="zh-CN" altLang="en-US" dirty="0"/>
          </a:p>
        </p:txBody>
      </p:sp>
    </p:spTree>
    <p:extLst>
      <p:ext uri="{BB962C8B-B14F-4D97-AF65-F5344CB8AC3E}">
        <p14:creationId xmlns:p14="http://schemas.microsoft.com/office/powerpoint/2010/main" val="46221894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a:bodyPr>
          <a:lstStyle/>
          <a:p>
            <a:r>
              <a:rPr lang="en-US" altLang="zh-CN" b="1" dirty="0"/>
              <a:t>6.3.2  </a:t>
            </a:r>
            <a:r>
              <a:rPr lang="zh-CN" altLang="zh-CN" b="1" dirty="0"/>
              <a:t>公式的使用</a:t>
            </a:r>
          </a:p>
          <a:p>
            <a:pPr lvl="1"/>
            <a:r>
              <a:rPr lang="zh-CN" altLang="zh-CN" dirty="0"/>
              <a:t>在</a:t>
            </a:r>
            <a:r>
              <a:rPr lang="en-US" altLang="zh-CN" dirty="0"/>
              <a:t>Excel 2010</a:t>
            </a:r>
            <a:r>
              <a:rPr lang="zh-CN" altLang="zh-CN" dirty="0"/>
              <a:t>中，公式是以等号（</a:t>
            </a:r>
            <a:r>
              <a:rPr lang="en-US" altLang="zh-CN" dirty="0"/>
              <a:t>=</a:t>
            </a:r>
            <a:r>
              <a:rPr lang="zh-CN" altLang="zh-CN" dirty="0"/>
              <a:t>）开始，其后跟由运算符和</a:t>
            </a:r>
            <a:r>
              <a:rPr lang="zh-CN" altLang="zh-CN" dirty="0" smtClean="0"/>
              <a:t>操作数组成的</a:t>
            </a:r>
            <a:r>
              <a:rPr lang="zh-CN" altLang="en-US" dirty="0"/>
              <a:t>；</a:t>
            </a:r>
            <a:endParaRPr lang="zh-CN" altLang="zh-CN" dirty="0"/>
          </a:p>
          <a:p>
            <a:pPr lvl="1"/>
            <a:r>
              <a:rPr lang="en-US" altLang="zh-CN" dirty="0" smtClean="0"/>
              <a:t>Excel </a:t>
            </a:r>
            <a:r>
              <a:rPr lang="en-US" altLang="zh-CN" dirty="0"/>
              <a:t>2010</a:t>
            </a:r>
            <a:r>
              <a:rPr lang="zh-CN" altLang="zh-CN" dirty="0"/>
              <a:t>运算</a:t>
            </a:r>
            <a:r>
              <a:rPr lang="zh-CN" altLang="zh-CN" dirty="0" smtClean="0"/>
              <a:t>优先级</a:t>
            </a:r>
            <a:r>
              <a:rPr lang="zh-CN" altLang="en-US" dirty="0" smtClean="0"/>
              <a:t>：引用运算</a:t>
            </a:r>
            <a:r>
              <a:rPr lang="en-US" altLang="zh-CN" dirty="0" smtClean="0"/>
              <a:t>—</a:t>
            </a:r>
            <a:r>
              <a:rPr lang="zh-CN" altLang="en-US" dirty="0" smtClean="0"/>
              <a:t>负号</a:t>
            </a:r>
            <a:r>
              <a:rPr lang="en-US" altLang="zh-CN" dirty="0" smtClean="0"/>
              <a:t>—</a:t>
            </a:r>
            <a:r>
              <a:rPr lang="zh-CN" altLang="en-US" dirty="0" smtClean="0"/>
              <a:t>百分比</a:t>
            </a:r>
            <a:r>
              <a:rPr lang="en-US" altLang="zh-CN" dirty="0" smtClean="0"/>
              <a:t>—</a:t>
            </a:r>
            <a:r>
              <a:rPr lang="zh-CN" altLang="en-US" dirty="0" smtClean="0"/>
              <a:t>乘幂</a:t>
            </a:r>
            <a:r>
              <a:rPr lang="en-US" altLang="zh-CN" dirty="0" smtClean="0"/>
              <a:t>—</a:t>
            </a:r>
            <a:r>
              <a:rPr lang="zh-CN" altLang="en-US" dirty="0" smtClean="0"/>
              <a:t>乘除</a:t>
            </a:r>
            <a:r>
              <a:rPr lang="en-US" altLang="zh-CN" dirty="0" smtClean="0"/>
              <a:t>—</a:t>
            </a:r>
            <a:r>
              <a:rPr lang="zh-CN" altLang="en-US" dirty="0" smtClean="0"/>
              <a:t>加减</a:t>
            </a:r>
            <a:r>
              <a:rPr lang="en-US" altLang="zh-CN" dirty="0" smtClean="0"/>
              <a:t>—</a:t>
            </a:r>
            <a:r>
              <a:rPr lang="zh-CN" altLang="en-US" dirty="0" smtClean="0"/>
              <a:t>连接</a:t>
            </a:r>
            <a:r>
              <a:rPr lang="en-US" altLang="zh-CN" dirty="0" smtClean="0"/>
              <a:t>—</a:t>
            </a:r>
            <a:r>
              <a:rPr lang="zh-CN" altLang="en-US" dirty="0" smtClean="0"/>
              <a:t>比较运算；</a:t>
            </a:r>
            <a:endParaRPr lang="zh-CN" altLang="zh-CN" dirty="0"/>
          </a:p>
          <a:p>
            <a:pPr lvl="1"/>
            <a:r>
              <a:rPr lang="zh-CN" altLang="zh-CN" dirty="0" smtClean="0"/>
              <a:t>公式中</a:t>
            </a:r>
            <a:r>
              <a:rPr lang="zh-CN" altLang="en-US" dirty="0" smtClean="0"/>
              <a:t>的</a:t>
            </a:r>
            <a:r>
              <a:rPr lang="zh-CN" altLang="zh-CN" dirty="0" smtClean="0"/>
              <a:t>操作数</a:t>
            </a:r>
            <a:r>
              <a:rPr lang="zh-CN" altLang="zh-CN" dirty="0"/>
              <a:t>可以是常量、单元格名称和函数</a:t>
            </a:r>
            <a:r>
              <a:rPr lang="zh-CN" altLang="zh-CN" dirty="0" smtClean="0"/>
              <a:t>；</a:t>
            </a:r>
            <a:endParaRPr lang="en-US" altLang="zh-CN" dirty="0" smtClean="0"/>
          </a:p>
          <a:p>
            <a:pPr lvl="1"/>
            <a:r>
              <a:rPr lang="zh-CN" altLang="zh-CN" dirty="0" smtClean="0"/>
              <a:t>运算符</a:t>
            </a:r>
            <a:r>
              <a:rPr lang="zh-CN" altLang="zh-CN" dirty="0"/>
              <a:t>则可以是四大运算符集中的所罗列的</a:t>
            </a:r>
            <a:r>
              <a:rPr lang="zh-CN" altLang="zh-CN" dirty="0" smtClean="0"/>
              <a:t>运算符</a:t>
            </a:r>
            <a:r>
              <a:rPr lang="zh-CN" altLang="en-US" dirty="0" smtClean="0"/>
              <a:t>；</a:t>
            </a:r>
            <a:endParaRPr lang="en-US" altLang="zh-CN" dirty="0" smtClean="0"/>
          </a:p>
          <a:p>
            <a:pPr lvl="1"/>
            <a:r>
              <a:rPr lang="zh-CN" altLang="zh-CN" dirty="0" smtClean="0"/>
              <a:t>公式中</a:t>
            </a:r>
            <a:r>
              <a:rPr lang="zh-CN" altLang="zh-CN" dirty="0"/>
              <a:t>加上括号</a:t>
            </a:r>
            <a:r>
              <a:rPr lang="en-US" altLang="zh-CN" dirty="0"/>
              <a:t>( </a:t>
            </a:r>
            <a:r>
              <a:rPr lang="en-US" altLang="zh-CN" dirty="0" smtClean="0"/>
              <a:t>)</a:t>
            </a:r>
            <a:r>
              <a:rPr lang="zh-CN" altLang="en-US" dirty="0" smtClean="0"/>
              <a:t>可</a:t>
            </a:r>
            <a:r>
              <a:rPr lang="zh-CN" altLang="zh-CN" dirty="0" smtClean="0"/>
              <a:t>改变</a:t>
            </a:r>
            <a:r>
              <a:rPr lang="zh-CN" altLang="zh-CN" dirty="0"/>
              <a:t>此</a:t>
            </a:r>
            <a:r>
              <a:rPr lang="zh-CN" altLang="zh-CN" dirty="0" smtClean="0"/>
              <a:t>优先级</a:t>
            </a:r>
            <a:r>
              <a:rPr lang="zh-CN" altLang="en-US" dirty="0" smtClean="0"/>
              <a:t>；</a:t>
            </a:r>
            <a:endParaRPr lang="en-US" altLang="zh-CN" dirty="0" smtClean="0"/>
          </a:p>
          <a:p>
            <a:pPr lvl="1"/>
            <a:r>
              <a:rPr lang="en-US" altLang="zh-CN" dirty="0" smtClean="0"/>
              <a:t> </a:t>
            </a:r>
            <a:r>
              <a:rPr lang="en-US" altLang="zh-CN" dirty="0"/>
              <a:t>Excel 2010 </a:t>
            </a:r>
            <a:r>
              <a:rPr lang="zh-CN" altLang="zh-CN" dirty="0"/>
              <a:t>将按</a:t>
            </a:r>
            <a:r>
              <a:rPr lang="en-US" altLang="zh-CN" dirty="0"/>
              <a:t>“</a:t>
            </a:r>
            <a:r>
              <a:rPr lang="zh-CN" altLang="zh-CN" dirty="0"/>
              <a:t>自左至右</a:t>
            </a:r>
            <a:r>
              <a:rPr lang="en-US" altLang="zh-CN" dirty="0"/>
              <a:t>”</a:t>
            </a:r>
            <a:r>
              <a:rPr lang="zh-CN" altLang="zh-CN" dirty="0"/>
              <a:t>的结合性原则从左到右进行计算。</a:t>
            </a:r>
            <a:endParaRPr lang="zh-CN" altLang="en-US" dirty="0"/>
          </a:p>
        </p:txBody>
      </p:sp>
      <p:sp>
        <p:nvSpPr>
          <p:cNvPr id="3" name="标题 2"/>
          <p:cNvSpPr>
            <a:spLocks noGrp="1"/>
          </p:cNvSpPr>
          <p:nvPr>
            <p:ph type="title"/>
          </p:nvPr>
        </p:nvSpPr>
        <p:spPr/>
        <p:txBody>
          <a:bodyPr/>
          <a:lstStyle/>
          <a:p>
            <a:r>
              <a:rPr lang="en-US" altLang="zh-CN" b="1" dirty="0"/>
              <a:t>6.3  </a:t>
            </a:r>
            <a:r>
              <a:rPr lang="zh-CN" altLang="zh-CN" b="1" dirty="0"/>
              <a:t>使用公式和函数</a:t>
            </a:r>
            <a:endParaRPr lang="zh-CN" altLang="en-US" dirty="0"/>
          </a:p>
        </p:txBody>
      </p:sp>
    </p:spTree>
    <p:extLst>
      <p:ext uri="{BB962C8B-B14F-4D97-AF65-F5344CB8AC3E}">
        <p14:creationId xmlns:p14="http://schemas.microsoft.com/office/powerpoint/2010/main" val="211478605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b="1" dirty="0"/>
              <a:t>6.3  </a:t>
            </a:r>
            <a:r>
              <a:rPr lang="zh-CN" altLang="zh-CN" b="1" dirty="0"/>
              <a:t>使用公式和函数</a:t>
            </a:r>
            <a:endParaRPr lang="zh-CN" altLang="en-US" dirty="0"/>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560" y="2617788"/>
            <a:ext cx="8215301" cy="35475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6691623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lnSpcReduction="10000"/>
          </a:bodyPr>
          <a:lstStyle/>
          <a:p>
            <a:r>
              <a:rPr lang="en-US" altLang="zh-CN" b="1" dirty="0"/>
              <a:t>6.3.3  </a:t>
            </a:r>
            <a:r>
              <a:rPr lang="zh-CN" altLang="zh-CN" b="1" dirty="0"/>
              <a:t>单元格的引用</a:t>
            </a:r>
          </a:p>
          <a:p>
            <a:pPr marL="301943" lvl="1" indent="0">
              <a:buNone/>
            </a:pPr>
            <a:r>
              <a:rPr lang="en-US" altLang="zh-CN" dirty="0" smtClean="0"/>
              <a:t>        </a:t>
            </a:r>
            <a:r>
              <a:rPr lang="zh-CN" altLang="zh-CN" dirty="0" smtClean="0"/>
              <a:t>引用</a:t>
            </a:r>
            <a:r>
              <a:rPr lang="zh-CN" altLang="zh-CN" dirty="0"/>
              <a:t>的作用在于标识工作表中的单元格或单元格区域，并指明公式中所使用的数据的位置</a:t>
            </a:r>
            <a:r>
              <a:rPr lang="zh-CN" altLang="zh-CN" dirty="0" smtClean="0"/>
              <a:t>。</a:t>
            </a:r>
            <a:endParaRPr lang="zh-CN" altLang="zh-CN" dirty="0"/>
          </a:p>
          <a:p>
            <a:pPr lvl="1"/>
            <a:r>
              <a:rPr lang="en-US" altLang="zh-CN" b="1" dirty="0" smtClean="0"/>
              <a:t>1. </a:t>
            </a:r>
            <a:r>
              <a:rPr lang="zh-CN" altLang="zh-CN" b="1" dirty="0" smtClean="0"/>
              <a:t>引用</a:t>
            </a:r>
            <a:r>
              <a:rPr lang="zh-CN" altLang="zh-CN" b="1" dirty="0"/>
              <a:t>模式</a:t>
            </a:r>
            <a:endParaRPr lang="zh-CN" altLang="zh-CN" dirty="0"/>
          </a:p>
          <a:p>
            <a:pPr lvl="2"/>
            <a:r>
              <a:rPr lang="zh-CN" altLang="zh-CN" dirty="0"/>
              <a:t>单元格的引用</a:t>
            </a:r>
          </a:p>
          <a:p>
            <a:pPr lvl="3"/>
            <a:r>
              <a:rPr lang="zh-CN" altLang="zh-CN" dirty="0"/>
              <a:t>引用某个单元格，直接输入该单元格的名称</a:t>
            </a:r>
            <a:r>
              <a:rPr lang="en-US" altLang="zh-CN" dirty="0"/>
              <a:t>(</a:t>
            </a:r>
            <a:r>
              <a:rPr lang="zh-CN" altLang="zh-CN" dirty="0"/>
              <a:t>列标行号</a:t>
            </a:r>
            <a:r>
              <a:rPr lang="en-US" altLang="zh-CN" dirty="0"/>
              <a:t>)</a:t>
            </a:r>
            <a:r>
              <a:rPr lang="zh-CN" altLang="zh-CN" dirty="0"/>
              <a:t>即可</a:t>
            </a:r>
            <a:r>
              <a:rPr lang="zh-CN" altLang="zh-CN" dirty="0" smtClean="0"/>
              <a:t>。</a:t>
            </a:r>
            <a:endParaRPr lang="zh-CN" altLang="zh-CN" dirty="0"/>
          </a:p>
          <a:p>
            <a:pPr lvl="2"/>
            <a:r>
              <a:rPr lang="zh-CN" altLang="zh-CN" b="1" dirty="0"/>
              <a:t>单元格区域的引用</a:t>
            </a:r>
          </a:p>
          <a:p>
            <a:pPr lvl="3"/>
            <a:r>
              <a:rPr lang="zh-CN" altLang="zh-CN" dirty="0"/>
              <a:t>引用由连续单元格组成的矩形单元格区域</a:t>
            </a:r>
            <a:r>
              <a:rPr lang="zh-CN" altLang="zh-CN" dirty="0" smtClean="0"/>
              <a:t>，</a:t>
            </a:r>
            <a:r>
              <a:rPr lang="zh-CN" altLang="en-US" dirty="0" smtClean="0"/>
              <a:t>格式为：</a:t>
            </a:r>
            <a:r>
              <a:rPr lang="zh-CN" altLang="zh-CN" dirty="0" smtClean="0"/>
              <a:t>左</a:t>
            </a:r>
            <a:r>
              <a:rPr lang="zh-CN" altLang="zh-CN" dirty="0"/>
              <a:t>上角</a:t>
            </a:r>
            <a:r>
              <a:rPr lang="zh-CN" altLang="zh-CN" dirty="0" smtClean="0"/>
              <a:t>单元格名称</a:t>
            </a:r>
            <a:r>
              <a:rPr lang="en-US" altLang="zh-CN" dirty="0" smtClean="0"/>
              <a:t>:</a:t>
            </a:r>
            <a:r>
              <a:rPr lang="zh-CN" altLang="zh-CN" dirty="0" smtClean="0"/>
              <a:t>右</a:t>
            </a:r>
            <a:r>
              <a:rPr lang="zh-CN" altLang="zh-CN" dirty="0"/>
              <a:t>下角</a:t>
            </a:r>
            <a:r>
              <a:rPr lang="zh-CN" altLang="zh-CN" dirty="0" smtClean="0"/>
              <a:t>单元格名称。</a:t>
            </a:r>
            <a:endParaRPr lang="zh-CN" altLang="zh-CN" dirty="0"/>
          </a:p>
          <a:p>
            <a:pPr lvl="3"/>
            <a:r>
              <a:rPr lang="zh-CN" altLang="zh-CN" dirty="0"/>
              <a:t>引用不连续单元格组成</a:t>
            </a:r>
            <a:r>
              <a:rPr lang="zh-CN" altLang="zh-CN" dirty="0" smtClean="0"/>
              <a:t>的区域，</a:t>
            </a:r>
            <a:r>
              <a:rPr lang="zh-CN" altLang="en-US" dirty="0" smtClean="0"/>
              <a:t>格式为：</a:t>
            </a:r>
            <a:r>
              <a:rPr lang="zh-CN" altLang="zh-CN" dirty="0" smtClean="0"/>
              <a:t>矩形区域</a:t>
            </a:r>
            <a:r>
              <a:rPr lang="en-US" altLang="zh-CN" dirty="0" smtClean="0"/>
              <a:t>1</a:t>
            </a:r>
            <a:r>
              <a:rPr lang="zh-CN" altLang="zh-CN" dirty="0" smtClean="0"/>
              <a:t>的引用</a:t>
            </a:r>
            <a:r>
              <a:rPr lang="zh-CN" altLang="en-US" dirty="0" smtClean="0"/>
              <a:t>，</a:t>
            </a:r>
            <a:r>
              <a:rPr lang="zh-CN" altLang="zh-CN" dirty="0"/>
              <a:t>矩形</a:t>
            </a:r>
            <a:r>
              <a:rPr lang="zh-CN" altLang="zh-CN" dirty="0" smtClean="0"/>
              <a:t>区域</a:t>
            </a:r>
            <a:r>
              <a:rPr lang="en-US" altLang="zh-CN" dirty="0" smtClean="0"/>
              <a:t>2</a:t>
            </a:r>
            <a:r>
              <a:rPr lang="zh-CN" altLang="zh-CN" dirty="0" smtClean="0"/>
              <a:t>的引用</a:t>
            </a:r>
            <a:r>
              <a:rPr lang="zh-CN" altLang="en-US" dirty="0" smtClean="0"/>
              <a:t>，</a:t>
            </a:r>
            <a:r>
              <a:rPr lang="zh-CN" altLang="zh-CN" dirty="0"/>
              <a:t>矩形</a:t>
            </a:r>
            <a:r>
              <a:rPr lang="zh-CN" altLang="zh-CN" dirty="0" smtClean="0"/>
              <a:t>区域</a:t>
            </a:r>
            <a:r>
              <a:rPr lang="en-US" altLang="zh-CN" dirty="0" smtClean="0"/>
              <a:t>3</a:t>
            </a:r>
            <a:r>
              <a:rPr lang="zh-CN" altLang="zh-CN" dirty="0" smtClean="0"/>
              <a:t>的引用</a:t>
            </a:r>
            <a:r>
              <a:rPr lang="en-US" altLang="zh-CN" dirty="0" smtClean="0"/>
              <a:t>…</a:t>
            </a:r>
            <a:r>
              <a:rPr lang="zh-CN" altLang="zh-CN" dirty="0" smtClean="0"/>
              <a:t>。</a:t>
            </a:r>
            <a:endParaRPr lang="zh-CN" altLang="zh-CN" dirty="0"/>
          </a:p>
          <a:p>
            <a:pPr marL="0" indent="0">
              <a:buNone/>
            </a:pPr>
            <a:endParaRPr lang="zh-CN" altLang="en-US" dirty="0"/>
          </a:p>
        </p:txBody>
      </p:sp>
      <p:sp>
        <p:nvSpPr>
          <p:cNvPr id="3" name="标题 2"/>
          <p:cNvSpPr>
            <a:spLocks noGrp="1"/>
          </p:cNvSpPr>
          <p:nvPr>
            <p:ph type="title"/>
          </p:nvPr>
        </p:nvSpPr>
        <p:spPr/>
        <p:txBody>
          <a:bodyPr/>
          <a:lstStyle/>
          <a:p>
            <a:r>
              <a:rPr lang="en-US" altLang="zh-CN" b="1" dirty="0"/>
              <a:t>6.3  </a:t>
            </a:r>
            <a:r>
              <a:rPr lang="zh-CN" altLang="zh-CN" b="1" dirty="0"/>
              <a:t>使用公式和函数</a:t>
            </a:r>
            <a:endParaRPr lang="zh-CN" altLang="en-US" dirty="0"/>
          </a:p>
        </p:txBody>
      </p:sp>
    </p:spTree>
    <p:extLst>
      <p:ext uri="{BB962C8B-B14F-4D97-AF65-F5344CB8AC3E}">
        <p14:creationId xmlns:p14="http://schemas.microsoft.com/office/powerpoint/2010/main" val="40580062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b="1" dirty="0"/>
              <a:t>6.1  Excel 2010</a:t>
            </a:r>
            <a:r>
              <a:rPr lang="zh-CN" altLang="zh-CN" b="1" dirty="0"/>
              <a:t>简介</a:t>
            </a:r>
            <a:endParaRPr lang="zh-CN" altLang="en-US" dirty="0"/>
          </a:p>
        </p:txBody>
      </p:sp>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3277" y="2031826"/>
            <a:ext cx="9001125" cy="47815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6033127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pPr lvl="2"/>
            <a:r>
              <a:rPr lang="zh-CN" altLang="zh-CN" b="1" dirty="0"/>
              <a:t>不同工作表之间单元格的引用</a:t>
            </a:r>
          </a:p>
          <a:p>
            <a:pPr lvl="3"/>
            <a:r>
              <a:rPr lang="zh-CN" altLang="zh-CN" dirty="0" smtClean="0"/>
              <a:t>引用</a:t>
            </a:r>
            <a:r>
              <a:rPr lang="zh-CN" altLang="zh-CN" dirty="0"/>
              <a:t>同一个工作簿中的其它工作表中的单元格区域</a:t>
            </a:r>
            <a:r>
              <a:rPr lang="zh-CN" altLang="zh-CN" dirty="0" smtClean="0"/>
              <a:t>。格式</a:t>
            </a:r>
            <a:r>
              <a:rPr lang="zh-CN" altLang="zh-CN" dirty="0"/>
              <a:t>为</a:t>
            </a:r>
            <a:r>
              <a:rPr lang="zh-CN" altLang="zh-CN" dirty="0" smtClean="0"/>
              <a:t>：</a:t>
            </a:r>
            <a:r>
              <a:rPr lang="zh-CN" altLang="zh-CN" b="1" dirty="0" smtClean="0"/>
              <a:t>工作</a:t>
            </a:r>
            <a:r>
              <a:rPr lang="zh-CN" altLang="zh-CN" b="1" dirty="0"/>
              <a:t>表名称</a:t>
            </a:r>
            <a:r>
              <a:rPr lang="en-US" altLang="zh-CN" b="1" dirty="0"/>
              <a:t>!</a:t>
            </a:r>
            <a:r>
              <a:rPr lang="zh-CN" altLang="zh-CN" b="1" dirty="0"/>
              <a:t>单元格</a:t>
            </a:r>
            <a:r>
              <a:rPr lang="zh-CN" altLang="zh-CN" b="1" dirty="0" smtClean="0"/>
              <a:t>名称</a:t>
            </a:r>
            <a:endParaRPr lang="zh-CN" altLang="zh-CN" dirty="0"/>
          </a:p>
          <a:p>
            <a:pPr lvl="1"/>
            <a:r>
              <a:rPr lang="en-US" altLang="zh-CN" b="1" dirty="0" smtClean="0"/>
              <a:t>2.  </a:t>
            </a:r>
            <a:r>
              <a:rPr lang="zh-CN" altLang="zh-CN" b="1" dirty="0" smtClean="0"/>
              <a:t>相对</a:t>
            </a:r>
            <a:r>
              <a:rPr lang="zh-CN" altLang="zh-CN" b="1" dirty="0"/>
              <a:t>引用</a:t>
            </a:r>
            <a:endParaRPr lang="zh-CN" altLang="zh-CN" dirty="0"/>
          </a:p>
          <a:p>
            <a:pPr lvl="2"/>
            <a:r>
              <a:rPr lang="zh-CN" altLang="zh-CN" dirty="0" smtClean="0"/>
              <a:t>包含</a:t>
            </a:r>
            <a:r>
              <a:rPr lang="zh-CN" altLang="zh-CN" dirty="0"/>
              <a:t>着该单元格与公式中所引用的单元格或单元格区域之间的相对位置</a:t>
            </a:r>
            <a:r>
              <a:rPr lang="zh-CN" altLang="zh-CN" dirty="0" smtClean="0"/>
              <a:t>。</a:t>
            </a:r>
            <a:r>
              <a:rPr lang="zh-CN" altLang="en-US" dirty="0" smtClean="0"/>
              <a:t>若</a:t>
            </a:r>
            <a:r>
              <a:rPr lang="zh-CN" altLang="zh-CN" dirty="0" smtClean="0"/>
              <a:t>公式</a:t>
            </a:r>
            <a:r>
              <a:rPr lang="zh-CN" altLang="zh-CN" dirty="0"/>
              <a:t>所在单元格的位置改变，则公式中相对引用的单元格或单元格区域的位置也会随之</a:t>
            </a:r>
            <a:r>
              <a:rPr lang="zh-CN" altLang="zh-CN" dirty="0" smtClean="0"/>
              <a:t>改变</a:t>
            </a:r>
            <a:r>
              <a:rPr lang="zh-CN" altLang="en-US" dirty="0" smtClean="0"/>
              <a:t>；</a:t>
            </a:r>
            <a:endParaRPr lang="en-US" altLang="zh-CN" dirty="0" smtClean="0"/>
          </a:p>
          <a:p>
            <a:pPr lvl="2"/>
            <a:r>
              <a:rPr lang="zh-CN" altLang="zh-CN" dirty="0"/>
              <a:t>上述的几种引用模式都属于相对引用。</a:t>
            </a:r>
            <a:endParaRPr lang="zh-CN" altLang="en-US" dirty="0"/>
          </a:p>
        </p:txBody>
      </p:sp>
      <p:sp>
        <p:nvSpPr>
          <p:cNvPr id="3" name="标题 2"/>
          <p:cNvSpPr>
            <a:spLocks noGrp="1"/>
          </p:cNvSpPr>
          <p:nvPr>
            <p:ph type="title"/>
          </p:nvPr>
        </p:nvSpPr>
        <p:spPr/>
        <p:txBody>
          <a:bodyPr/>
          <a:lstStyle/>
          <a:p>
            <a:r>
              <a:rPr lang="en-US" altLang="zh-CN" b="1" dirty="0"/>
              <a:t>6.3  </a:t>
            </a:r>
            <a:r>
              <a:rPr lang="zh-CN" altLang="zh-CN" b="1" dirty="0"/>
              <a:t>使用公式和函数</a:t>
            </a:r>
            <a:endParaRPr lang="zh-CN" altLang="en-US" dirty="0"/>
          </a:p>
        </p:txBody>
      </p:sp>
    </p:spTree>
    <p:extLst>
      <p:ext uri="{BB962C8B-B14F-4D97-AF65-F5344CB8AC3E}">
        <p14:creationId xmlns:p14="http://schemas.microsoft.com/office/powerpoint/2010/main" val="111364144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pPr lvl="1"/>
            <a:r>
              <a:rPr lang="en-US" altLang="zh-CN" b="1" dirty="0" smtClean="0"/>
              <a:t>3.  </a:t>
            </a:r>
            <a:r>
              <a:rPr lang="zh-CN" altLang="zh-CN" b="1" dirty="0" smtClean="0"/>
              <a:t>绝对</a:t>
            </a:r>
            <a:r>
              <a:rPr lang="zh-CN" altLang="zh-CN" b="1" dirty="0"/>
              <a:t>引用</a:t>
            </a:r>
            <a:endParaRPr lang="zh-CN" altLang="zh-CN" dirty="0"/>
          </a:p>
          <a:p>
            <a:pPr lvl="2"/>
            <a:r>
              <a:rPr lang="zh-CN" altLang="zh-CN" dirty="0"/>
              <a:t>在相对引用中的行标和</a:t>
            </a:r>
            <a:r>
              <a:rPr lang="en-US" altLang="zh-CN" dirty="0"/>
              <a:t>/</a:t>
            </a:r>
            <a:r>
              <a:rPr lang="zh-CN" altLang="zh-CN" dirty="0"/>
              <a:t>或列标前加上标记</a:t>
            </a:r>
            <a:r>
              <a:rPr lang="en-US" altLang="zh-CN" dirty="0"/>
              <a:t>“$”</a:t>
            </a:r>
            <a:r>
              <a:rPr lang="zh-CN" altLang="zh-CN" dirty="0"/>
              <a:t>，即表示绝对引用</a:t>
            </a:r>
            <a:r>
              <a:rPr lang="zh-CN" altLang="zh-CN" dirty="0" smtClean="0"/>
              <a:t>。</a:t>
            </a:r>
            <a:endParaRPr lang="en-US" altLang="zh-CN" dirty="0" smtClean="0"/>
          </a:p>
          <a:p>
            <a:pPr lvl="2"/>
            <a:r>
              <a:rPr lang="zh-CN" altLang="zh-CN" dirty="0" smtClean="0"/>
              <a:t>当</a:t>
            </a:r>
            <a:r>
              <a:rPr lang="zh-CN" altLang="zh-CN" dirty="0"/>
              <a:t>公式所在的单元格位置发生变化时，公式中的绝对引用的行或列标保持不变</a:t>
            </a:r>
            <a:r>
              <a:rPr lang="zh-CN" altLang="zh-CN" dirty="0" smtClean="0"/>
              <a:t>。</a:t>
            </a:r>
            <a:r>
              <a:rPr lang="en-US" altLang="zh-CN" dirty="0" smtClean="0"/>
              <a:t>Excel </a:t>
            </a:r>
            <a:r>
              <a:rPr lang="en-US" altLang="zh-CN" dirty="0"/>
              <a:t>2010</a:t>
            </a:r>
            <a:r>
              <a:rPr lang="zh-CN" altLang="zh-CN" dirty="0"/>
              <a:t>既允许单独绝对引用行标，也允许单独绝对引用列标，当然允许绝对引用行标和列标。</a:t>
            </a:r>
          </a:p>
          <a:p>
            <a:pPr lvl="3"/>
            <a:r>
              <a:rPr lang="zh-CN" altLang="en-US" dirty="0" smtClean="0"/>
              <a:t>例如</a:t>
            </a:r>
            <a:r>
              <a:rPr lang="zh-CN" altLang="zh-CN" dirty="0" smtClean="0"/>
              <a:t>公式</a:t>
            </a:r>
            <a:r>
              <a:rPr lang="zh-CN" altLang="zh-CN" dirty="0"/>
              <a:t>：</a:t>
            </a:r>
            <a:r>
              <a:rPr lang="en-US" altLang="zh-CN" dirty="0"/>
              <a:t>=$B$4+$D$5</a:t>
            </a:r>
            <a:r>
              <a:rPr lang="zh-CN" altLang="zh-CN" dirty="0" smtClean="0"/>
              <a:t>，是</a:t>
            </a:r>
            <a:r>
              <a:rPr lang="zh-CN" altLang="zh-CN" dirty="0"/>
              <a:t>绝对引用行标和列标</a:t>
            </a:r>
            <a:r>
              <a:rPr lang="zh-CN" altLang="zh-CN" dirty="0" smtClean="0"/>
              <a:t>的例子</a:t>
            </a:r>
            <a:r>
              <a:rPr lang="zh-CN" altLang="zh-CN" dirty="0"/>
              <a:t>。</a:t>
            </a:r>
          </a:p>
          <a:p>
            <a:pPr lvl="3"/>
            <a:r>
              <a:rPr lang="zh-CN" altLang="zh-CN" dirty="0" smtClean="0"/>
              <a:t>例如公式</a:t>
            </a:r>
            <a:r>
              <a:rPr lang="zh-CN" altLang="zh-CN" dirty="0"/>
              <a:t>：</a:t>
            </a:r>
            <a:r>
              <a:rPr lang="en-US" altLang="zh-CN" dirty="0"/>
              <a:t>=$</a:t>
            </a:r>
            <a:r>
              <a:rPr lang="en-US" altLang="zh-CN" dirty="0" smtClean="0"/>
              <a:t>B3+C5+D2+A3</a:t>
            </a:r>
            <a:r>
              <a:rPr lang="zh-CN" altLang="zh-CN" dirty="0" smtClean="0"/>
              <a:t>，</a:t>
            </a:r>
            <a:r>
              <a:rPr lang="zh-CN" altLang="zh-CN" dirty="0"/>
              <a:t>是</a:t>
            </a:r>
            <a:r>
              <a:rPr lang="zh-CN" altLang="zh-CN" dirty="0" smtClean="0"/>
              <a:t>绝对</a:t>
            </a:r>
            <a:r>
              <a:rPr lang="zh-CN" altLang="en-US" dirty="0" smtClean="0"/>
              <a:t>引用</a:t>
            </a:r>
            <a:r>
              <a:rPr lang="zh-CN" altLang="zh-CN" dirty="0" smtClean="0"/>
              <a:t>列</a:t>
            </a:r>
            <a:r>
              <a:rPr lang="zh-CN" altLang="zh-CN" dirty="0"/>
              <a:t>标</a:t>
            </a:r>
            <a:r>
              <a:rPr lang="zh-CN" altLang="zh-CN" dirty="0" smtClean="0"/>
              <a:t>的例子</a:t>
            </a:r>
            <a:r>
              <a:rPr lang="zh-CN" altLang="zh-CN" dirty="0"/>
              <a:t>。</a:t>
            </a:r>
          </a:p>
          <a:p>
            <a:pPr lvl="3"/>
            <a:r>
              <a:rPr lang="zh-CN" altLang="en-US" dirty="0" smtClean="0"/>
              <a:t>例如</a:t>
            </a:r>
            <a:r>
              <a:rPr lang="zh-CN" altLang="zh-CN" dirty="0" smtClean="0"/>
              <a:t>公式：</a:t>
            </a:r>
            <a:r>
              <a:rPr lang="en-US" altLang="zh-CN" dirty="0" smtClean="0"/>
              <a:t>=B5+E7+D2+C$3</a:t>
            </a:r>
            <a:r>
              <a:rPr lang="zh-CN" altLang="zh-CN" dirty="0" smtClean="0"/>
              <a:t>。</a:t>
            </a:r>
            <a:r>
              <a:rPr lang="zh-CN" altLang="zh-CN" dirty="0"/>
              <a:t>是绝对引用行</a:t>
            </a:r>
            <a:r>
              <a:rPr lang="zh-CN" altLang="zh-CN" dirty="0" smtClean="0"/>
              <a:t>标的例子。</a:t>
            </a:r>
            <a:endParaRPr lang="zh-CN" altLang="zh-CN" dirty="0"/>
          </a:p>
        </p:txBody>
      </p:sp>
      <p:sp>
        <p:nvSpPr>
          <p:cNvPr id="3" name="标题 2"/>
          <p:cNvSpPr>
            <a:spLocks noGrp="1"/>
          </p:cNvSpPr>
          <p:nvPr>
            <p:ph type="title"/>
          </p:nvPr>
        </p:nvSpPr>
        <p:spPr/>
        <p:txBody>
          <a:bodyPr/>
          <a:lstStyle/>
          <a:p>
            <a:r>
              <a:rPr lang="en-US" altLang="zh-CN" b="1" dirty="0"/>
              <a:t>6.3  </a:t>
            </a:r>
            <a:r>
              <a:rPr lang="zh-CN" altLang="zh-CN" b="1" dirty="0"/>
              <a:t>使用公式和函数</a:t>
            </a:r>
            <a:endParaRPr lang="zh-CN" altLang="en-US" dirty="0"/>
          </a:p>
        </p:txBody>
      </p:sp>
    </p:spTree>
    <p:extLst>
      <p:ext uri="{BB962C8B-B14F-4D97-AF65-F5344CB8AC3E}">
        <p14:creationId xmlns:p14="http://schemas.microsoft.com/office/powerpoint/2010/main" val="80983094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b="1" dirty="0"/>
              <a:t>6.3  </a:t>
            </a:r>
            <a:r>
              <a:rPr lang="zh-CN" altLang="zh-CN" b="1" dirty="0"/>
              <a:t>使用公式和函数</a:t>
            </a:r>
            <a:endParaRPr lang="zh-CN" alt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593" y="2760152"/>
            <a:ext cx="9101176" cy="2109007"/>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899592" y="4938496"/>
            <a:ext cx="8244408" cy="369332"/>
          </a:xfrm>
          <a:prstGeom prst="rect">
            <a:avLst/>
          </a:prstGeom>
        </p:spPr>
        <p:txBody>
          <a:bodyPr wrap="square">
            <a:spAutoFit/>
          </a:bodyPr>
          <a:lstStyle/>
          <a:p>
            <a:r>
              <a:rPr lang="zh-CN" altLang="zh-CN" dirty="0"/>
              <a:t>图</a:t>
            </a:r>
            <a:r>
              <a:rPr lang="en-US" altLang="zh-CN" dirty="0"/>
              <a:t>6</a:t>
            </a:r>
            <a:r>
              <a:rPr lang="zh-CN" altLang="zh-CN" dirty="0"/>
              <a:t>－</a:t>
            </a:r>
            <a:r>
              <a:rPr lang="en-US" altLang="zh-CN" dirty="0"/>
              <a:t>31 </a:t>
            </a:r>
            <a:r>
              <a:rPr lang="zh-CN" altLang="zh-CN" dirty="0"/>
              <a:t>公式中的绝对引用</a:t>
            </a:r>
            <a:r>
              <a:rPr lang="en-US" altLang="zh-CN" dirty="0"/>
              <a:t>               </a:t>
            </a:r>
            <a:r>
              <a:rPr lang="en-US" altLang="zh-CN" dirty="0" smtClean="0"/>
              <a:t>              </a:t>
            </a:r>
            <a:r>
              <a:rPr lang="zh-CN" altLang="zh-CN" dirty="0" smtClean="0"/>
              <a:t>图</a:t>
            </a:r>
            <a:r>
              <a:rPr lang="en-US" altLang="zh-CN" dirty="0"/>
              <a:t>6</a:t>
            </a:r>
            <a:r>
              <a:rPr lang="zh-CN" altLang="zh-CN" dirty="0"/>
              <a:t>－</a:t>
            </a:r>
            <a:r>
              <a:rPr lang="en-US" altLang="zh-CN" dirty="0"/>
              <a:t>32 </a:t>
            </a:r>
            <a:r>
              <a:rPr lang="zh-CN" altLang="zh-CN" dirty="0"/>
              <a:t>公式复制后的相对和绝对引用</a:t>
            </a:r>
            <a:endParaRPr lang="zh-CN" altLang="en-US" dirty="0"/>
          </a:p>
        </p:txBody>
      </p:sp>
    </p:spTree>
    <p:extLst>
      <p:ext uri="{BB962C8B-B14F-4D97-AF65-F5344CB8AC3E}">
        <p14:creationId xmlns:p14="http://schemas.microsoft.com/office/powerpoint/2010/main" val="223161465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lnSpcReduction="10000"/>
          </a:bodyPr>
          <a:lstStyle/>
          <a:p>
            <a:r>
              <a:rPr lang="en-US" altLang="zh-CN" b="1" dirty="0"/>
              <a:t>6.3.4  </a:t>
            </a:r>
            <a:r>
              <a:rPr lang="zh-CN" altLang="zh-CN" b="1" dirty="0"/>
              <a:t>函数的使用</a:t>
            </a:r>
          </a:p>
          <a:p>
            <a:pPr marL="301943" lvl="1" indent="0">
              <a:buNone/>
            </a:pPr>
            <a:r>
              <a:rPr lang="en-US" altLang="zh-CN" dirty="0" smtClean="0"/>
              <a:t>         Excel </a:t>
            </a:r>
            <a:r>
              <a:rPr lang="en-US" altLang="zh-CN" dirty="0"/>
              <a:t>2010</a:t>
            </a:r>
            <a:r>
              <a:rPr lang="zh-CN" altLang="zh-CN" dirty="0"/>
              <a:t>提供了大量的标准函数，用于在工作表中实现复杂的运算。这些函数本身就是某种复杂的公式</a:t>
            </a:r>
            <a:r>
              <a:rPr lang="zh-CN" altLang="zh-CN" dirty="0" smtClean="0"/>
              <a:t>计算。</a:t>
            </a:r>
            <a:endParaRPr lang="zh-CN" altLang="zh-CN" dirty="0"/>
          </a:p>
          <a:p>
            <a:pPr lvl="1"/>
            <a:r>
              <a:rPr lang="en-US" altLang="zh-CN" b="1" dirty="0" smtClean="0"/>
              <a:t>1.  </a:t>
            </a:r>
            <a:r>
              <a:rPr lang="zh-CN" altLang="zh-CN" b="1" dirty="0" smtClean="0"/>
              <a:t>函数</a:t>
            </a:r>
            <a:r>
              <a:rPr lang="zh-CN" altLang="zh-CN" b="1" dirty="0"/>
              <a:t>的语法及结构</a:t>
            </a:r>
            <a:endParaRPr lang="zh-CN" altLang="zh-CN" dirty="0"/>
          </a:p>
          <a:p>
            <a:pPr lvl="2"/>
            <a:r>
              <a:rPr lang="zh-CN" altLang="zh-CN" dirty="0"/>
              <a:t>函数是由函数名、括号以及参数名表构成。即：</a:t>
            </a:r>
          </a:p>
          <a:p>
            <a:pPr marL="627063" lvl="2" indent="0">
              <a:buNone/>
            </a:pPr>
            <a:r>
              <a:rPr lang="en-US" altLang="zh-CN" b="1" dirty="0" smtClean="0"/>
              <a:t>                             </a:t>
            </a:r>
            <a:r>
              <a:rPr lang="zh-CN" altLang="zh-CN" b="1" dirty="0" smtClean="0"/>
              <a:t>函数</a:t>
            </a:r>
            <a:r>
              <a:rPr lang="zh-CN" altLang="zh-CN" b="1" dirty="0"/>
              <a:t>名</a:t>
            </a:r>
            <a:r>
              <a:rPr lang="en-US" altLang="zh-CN" b="1" dirty="0"/>
              <a:t>(</a:t>
            </a:r>
            <a:r>
              <a:rPr lang="zh-CN" altLang="zh-CN" b="1" dirty="0"/>
              <a:t>参数名表</a:t>
            </a:r>
            <a:r>
              <a:rPr lang="en-US" altLang="zh-CN" b="1" dirty="0"/>
              <a:t>)</a:t>
            </a:r>
            <a:endParaRPr lang="zh-CN" altLang="zh-CN" dirty="0"/>
          </a:p>
          <a:p>
            <a:pPr lvl="2"/>
            <a:r>
              <a:rPr lang="zh-CN" altLang="zh-CN" dirty="0"/>
              <a:t>函数名由系统规定，不能改变，但字母的大小写不限</a:t>
            </a:r>
            <a:r>
              <a:rPr lang="zh-CN" altLang="zh-CN" dirty="0" smtClean="0"/>
              <a:t>。</a:t>
            </a:r>
            <a:endParaRPr lang="en-US" altLang="zh-CN" dirty="0" smtClean="0"/>
          </a:p>
          <a:p>
            <a:pPr lvl="2"/>
            <a:r>
              <a:rPr lang="zh-CN" altLang="zh-CN" dirty="0" smtClean="0"/>
              <a:t>函数</a:t>
            </a:r>
            <a:r>
              <a:rPr lang="zh-CN" altLang="zh-CN" dirty="0"/>
              <a:t>名与括号之间不能有空格</a:t>
            </a:r>
            <a:r>
              <a:rPr lang="zh-CN" altLang="zh-CN" dirty="0" smtClean="0"/>
              <a:t>。</a:t>
            </a:r>
            <a:endParaRPr lang="en-US" altLang="zh-CN" dirty="0" smtClean="0"/>
          </a:p>
          <a:p>
            <a:pPr lvl="2"/>
            <a:r>
              <a:rPr lang="zh-CN" altLang="zh-CN" dirty="0" smtClean="0"/>
              <a:t>参数</a:t>
            </a:r>
            <a:r>
              <a:rPr lang="zh-CN" altLang="zh-CN" dirty="0"/>
              <a:t>名表由</a:t>
            </a:r>
            <a:r>
              <a:rPr lang="en-US" altLang="zh-CN" dirty="0" smtClean="0"/>
              <a:t>0</a:t>
            </a:r>
            <a:r>
              <a:rPr lang="zh-CN" altLang="en-US" dirty="0" smtClean="0"/>
              <a:t>个</a:t>
            </a:r>
            <a:r>
              <a:rPr lang="zh-CN" altLang="zh-CN" dirty="0" smtClean="0"/>
              <a:t>到</a:t>
            </a:r>
            <a:r>
              <a:rPr lang="zh-CN" altLang="zh-CN" dirty="0"/>
              <a:t>多个参数组成，参数之间用逗号分开</a:t>
            </a:r>
            <a:r>
              <a:rPr lang="zh-CN" altLang="zh-CN" dirty="0" smtClean="0"/>
              <a:t>。</a:t>
            </a:r>
            <a:endParaRPr lang="zh-CN" altLang="en-US" dirty="0"/>
          </a:p>
        </p:txBody>
      </p:sp>
      <p:sp>
        <p:nvSpPr>
          <p:cNvPr id="3" name="标题 2"/>
          <p:cNvSpPr>
            <a:spLocks noGrp="1"/>
          </p:cNvSpPr>
          <p:nvPr>
            <p:ph type="title"/>
          </p:nvPr>
        </p:nvSpPr>
        <p:spPr/>
        <p:txBody>
          <a:bodyPr/>
          <a:lstStyle/>
          <a:p>
            <a:r>
              <a:rPr lang="en-US" altLang="zh-CN" b="1" dirty="0"/>
              <a:t>6.3  </a:t>
            </a:r>
            <a:r>
              <a:rPr lang="zh-CN" altLang="zh-CN" b="1" dirty="0"/>
              <a:t>使用公式和函数</a:t>
            </a:r>
            <a:endParaRPr lang="zh-CN" altLang="en-US" dirty="0"/>
          </a:p>
        </p:txBody>
      </p:sp>
    </p:spTree>
    <p:extLst>
      <p:ext uri="{BB962C8B-B14F-4D97-AF65-F5344CB8AC3E}">
        <p14:creationId xmlns:p14="http://schemas.microsoft.com/office/powerpoint/2010/main" val="350332810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lnSpcReduction="10000"/>
          </a:bodyPr>
          <a:lstStyle/>
          <a:p>
            <a:pPr lvl="2"/>
            <a:r>
              <a:rPr lang="zh-CN" altLang="zh-CN" b="1" dirty="0"/>
              <a:t>函数分类与函数名</a:t>
            </a:r>
          </a:p>
          <a:p>
            <a:pPr lvl="3"/>
            <a:r>
              <a:rPr lang="en-US" altLang="zh-CN" dirty="0"/>
              <a:t>Excel 2010</a:t>
            </a:r>
            <a:r>
              <a:rPr lang="zh-CN" altLang="zh-CN" dirty="0" smtClean="0"/>
              <a:t>提供的函数分为</a:t>
            </a:r>
            <a:r>
              <a:rPr lang="zh-CN" altLang="zh-CN" dirty="0"/>
              <a:t>财务函数、数学与三角函数、统计函数、文本函数、逻辑函数、数据库函数、查找与引用等</a:t>
            </a:r>
            <a:r>
              <a:rPr lang="zh-CN" altLang="zh-CN" dirty="0" smtClean="0"/>
              <a:t>类型</a:t>
            </a:r>
            <a:r>
              <a:rPr lang="zh-CN" altLang="en-US" dirty="0" smtClean="0"/>
              <a:t>；</a:t>
            </a:r>
            <a:endParaRPr lang="en-US" altLang="zh-CN" dirty="0" smtClean="0"/>
          </a:p>
          <a:p>
            <a:pPr lvl="3"/>
            <a:r>
              <a:rPr lang="zh-CN" altLang="zh-CN" dirty="0" smtClean="0"/>
              <a:t>不同</a:t>
            </a:r>
            <a:r>
              <a:rPr lang="zh-CN" altLang="zh-CN" dirty="0"/>
              <a:t>的函数，其功能和返回值类型是不同</a:t>
            </a:r>
            <a:r>
              <a:rPr lang="zh-CN" altLang="zh-CN" dirty="0" smtClean="0"/>
              <a:t>的</a:t>
            </a:r>
            <a:r>
              <a:rPr lang="zh-CN" altLang="en-US" dirty="0" smtClean="0"/>
              <a:t>；</a:t>
            </a:r>
            <a:endParaRPr lang="en-US" altLang="zh-CN" dirty="0" smtClean="0"/>
          </a:p>
          <a:p>
            <a:pPr lvl="3"/>
            <a:r>
              <a:rPr lang="zh-CN" altLang="zh-CN" dirty="0" smtClean="0"/>
              <a:t>引用</a:t>
            </a:r>
            <a:r>
              <a:rPr lang="zh-CN" altLang="zh-CN" dirty="0"/>
              <a:t>这些函数时，函数名和参数称均不区分大小写。</a:t>
            </a:r>
          </a:p>
          <a:p>
            <a:pPr lvl="2"/>
            <a:r>
              <a:rPr lang="zh-CN" altLang="zh-CN" b="1" dirty="0"/>
              <a:t>参数表</a:t>
            </a:r>
          </a:p>
          <a:p>
            <a:pPr lvl="3"/>
            <a:r>
              <a:rPr lang="zh-CN" altLang="zh-CN" dirty="0"/>
              <a:t>对于不同的函数，其参数表中参数的个数、类型是不同</a:t>
            </a:r>
            <a:r>
              <a:rPr lang="zh-CN" altLang="zh-CN" dirty="0" smtClean="0"/>
              <a:t>的</a:t>
            </a:r>
            <a:r>
              <a:rPr lang="zh-CN" altLang="en-US" dirty="0" smtClean="0"/>
              <a:t>；</a:t>
            </a:r>
            <a:endParaRPr lang="en-US" altLang="zh-CN" dirty="0" smtClean="0"/>
          </a:p>
          <a:p>
            <a:pPr lvl="3"/>
            <a:r>
              <a:rPr lang="zh-CN" altLang="zh-CN" dirty="0" smtClean="0"/>
              <a:t>在</a:t>
            </a:r>
            <a:r>
              <a:rPr lang="zh-CN" altLang="zh-CN" dirty="0"/>
              <a:t>函数的参数表中，各参数之间要用逗号</a:t>
            </a:r>
            <a:r>
              <a:rPr lang="en-US" altLang="zh-CN" dirty="0"/>
              <a:t>(,)</a:t>
            </a:r>
            <a:r>
              <a:rPr lang="zh-CN" altLang="zh-CN" dirty="0"/>
              <a:t>隔开。参数可以是常量、公式或其它函数</a:t>
            </a:r>
            <a:r>
              <a:rPr lang="zh-CN" altLang="zh-CN" dirty="0" smtClean="0"/>
              <a:t>。</a:t>
            </a:r>
            <a:endParaRPr lang="zh-CN" altLang="zh-CN" sz="2600" dirty="0"/>
          </a:p>
          <a:p>
            <a:pPr lvl="2"/>
            <a:r>
              <a:rPr lang="zh-CN" altLang="zh-CN" b="1" dirty="0"/>
              <a:t>函数的返回值类型</a:t>
            </a:r>
            <a:endParaRPr lang="zh-CN" altLang="zh-CN" sz="2800" b="1" dirty="0"/>
          </a:p>
          <a:p>
            <a:pPr lvl="3"/>
            <a:r>
              <a:rPr lang="zh-CN" altLang="zh-CN" dirty="0"/>
              <a:t>函数</a:t>
            </a:r>
            <a:r>
              <a:rPr lang="zh-CN" altLang="zh-CN" dirty="0" smtClean="0"/>
              <a:t>返回值决定</a:t>
            </a:r>
            <a:r>
              <a:rPr lang="zh-CN" altLang="zh-CN" dirty="0"/>
              <a:t>了函数能否用于后续的公式计算以及计算结果是否正确</a:t>
            </a:r>
            <a:r>
              <a:rPr lang="zh-CN" altLang="zh-CN" dirty="0" smtClean="0"/>
              <a:t>。返回</a:t>
            </a:r>
            <a:r>
              <a:rPr lang="zh-CN" altLang="zh-CN" dirty="0"/>
              <a:t>值的类型可以从函数的功能帮助信息中获得</a:t>
            </a:r>
            <a:r>
              <a:rPr lang="zh-CN" altLang="zh-CN" dirty="0" smtClean="0"/>
              <a:t>。</a:t>
            </a:r>
            <a:endParaRPr lang="zh-CN" altLang="zh-CN" dirty="0"/>
          </a:p>
        </p:txBody>
      </p:sp>
      <p:sp>
        <p:nvSpPr>
          <p:cNvPr id="3" name="标题 2"/>
          <p:cNvSpPr>
            <a:spLocks noGrp="1"/>
          </p:cNvSpPr>
          <p:nvPr>
            <p:ph type="title"/>
          </p:nvPr>
        </p:nvSpPr>
        <p:spPr/>
        <p:txBody>
          <a:bodyPr/>
          <a:lstStyle/>
          <a:p>
            <a:r>
              <a:rPr lang="en-US" altLang="zh-CN" b="1" dirty="0"/>
              <a:t>6.3  </a:t>
            </a:r>
            <a:r>
              <a:rPr lang="zh-CN" altLang="zh-CN" b="1" dirty="0"/>
              <a:t>使用公式和函数</a:t>
            </a:r>
            <a:endParaRPr lang="zh-CN" altLang="en-US" dirty="0"/>
          </a:p>
        </p:txBody>
      </p:sp>
    </p:spTree>
    <p:extLst>
      <p:ext uri="{BB962C8B-B14F-4D97-AF65-F5344CB8AC3E}">
        <p14:creationId xmlns:p14="http://schemas.microsoft.com/office/powerpoint/2010/main" val="197939378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lnSpcReduction="20000"/>
          </a:bodyPr>
          <a:lstStyle/>
          <a:p>
            <a:pPr lvl="1"/>
            <a:r>
              <a:rPr lang="en-US" altLang="zh-CN" b="1" dirty="0" smtClean="0"/>
              <a:t>2.  </a:t>
            </a:r>
            <a:r>
              <a:rPr lang="zh-CN" altLang="zh-CN" b="1" dirty="0" smtClean="0"/>
              <a:t>函数</a:t>
            </a:r>
            <a:r>
              <a:rPr lang="zh-CN" altLang="zh-CN" b="1" dirty="0"/>
              <a:t>的输入</a:t>
            </a:r>
            <a:endParaRPr lang="zh-CN" altLang="zh-CN" dirty="0"/>
          </a:p>
          <a:p>
            <a:pPr lvl="1"/>
            <a:r>
              <a:rPr lang="zh-CN" altLang="zh-CN" dirty="0" smtClean="0"/>
              <a:t>对</a:t>
            </a:r>
            <a:r>
              <a:rPr lang="zh-CN" altLang="en-US" dirty="0" smtClean="0"/>
              <a:t>于</a:t>
            </a:r>
            <a:r>
              <a:rPr lang="zh-CN" altLang="zh-CN" dirty="0" smtClean="0"/>
              <a:t>常用</a:t>
            </a:r>
            <a:r>
              <a:rPr lang="zh-CN" altLang="zh-CN" dirty="0"/>
              <a:t>的熟悉函数</a:t>
            </a:r>
            <a:r>
              <a:rPr lang="zh-CN" altLang="zh-CN" dirty="0" smtClean="0"/>
              <a:t>，可以</a:t>
            </a:r>
            <a:r>
              <a:rPr lang="zh-CN" altLang="zh-CN" dirty="0"/>
              <a:t>像输入普通公式</a:t>
            </a:r>
            <a:r>
              <a:rPr lang="zh-CN" altLang="zh-CN" dirty="0" smtClean="0"/>
              <a:t>那样在</a:t>
            </a:r>
            <a:r>
              <a:rPr lang="zh-CN" altLang="zh-CN" dirty="0"/>
              <a:t>公式中直接输入函数名称及其参数</a:t>
            </a:r>
            <a:r>
              <a:rPr lang="zh-CN" altLang="zh-CN" dirty="0" smtClean="0"/>
              <a:t>。</a:t>
            </a:r>
            <a:endParaRPr lang="en-US" altLang="zh-CN" dirty="0" smtClean="0"/>
          </a:p>
          <a:p>
            <a:pPr lvl="1"/>
            <a:r>
              <a:rPr lang="zh-CN" altLang="zh-CN" dirty="0" smtClean="0"/>
              <a:t>通过</a:t>
            </a:r>
            <a:r>
              <a:rPr lang="zh-CN" altLang="zh-CN" dirty="0"/>
              <a:t>系统提供的“插入函数”对话框来输入函数的</a:t>
            </a:r>
            <a:r>
              <a:rPr lang="zh-CN" altLang="zh-CN" dirty="0" smtClean="0"/>
              <a:t>。对话框</a:t>
            </a:r>
            <a:r>
              <a:rPr lang="zh-CN" altLang="zh-CN" dirty="0"/>
              <a:t>中提供</a:t>
            </a:r>
            <a:r>
              <a:rPr lang="zh-CN" altLang="zh-CN" dirty="0" smtClean="0"/>
              <a:t>了</a:t>
            </a:r>
            <a:r>
              <a:rPr lang="zh-CN" altLang="en-US" dirty="0" smtClean="0"/>
              <a:t>相关函数的</a:t>
            </a:r>
            <a:r>
              <a:rPr lang="zh-CN" altLang="zh-CN" dirty="0" smtClean="0"/>
              <a:t>帮助</a:t>
            </a:r>
            <a:r>
              <a:rPr lang="zh-CN" altLang="zh-CN" dirty="0"/>
              <a:t>信息，便于用户了解函数的分类和功能、参数的选取、返回值的类型以及计算结果</a:t>
            </a:r>
            <a:r>
              <a:rPr lang="zh-CN" altLang="zh-CN" dirty="0" smtClean="0"/>
              <a:t>等</a:t>
            </a:r>
            <a:r>
              <a:rPr lang="zh-CN" altLang="en-US" dirty="0"/>
              <a:t>：</a:t>
            </a:r>
            <a:endParaRPr lang="zh-CN" altLang="zh-CN" dirty="0"/>
          </a:p>
          <a:p>
            <a:pPr lvl="3"/>
            <a:r>
              <a:rPr lang="zh-CN" altLang="zh-CN" dirty="0"/>
              <a:t>选中要输入公式的</a:t>
            </a:r>
            <a:r>
              <a:rPr lang="zh-CN" altLang="zh-CN" dirty="0" smtClean="0"/>
              <a:t>单元格</a:t>
            </a:r>
            <a:r>
              <a:rPr lang="zh-CN" altLang="en-US" dirty="0" smtClean="0"/>
              <a:t>；</a:t>
            </a:r>
            <a:endParaRPr lang="zh-CN" altLang="zh-CN" dirty="0"/>
          </a:p>
          <a:p>
            <a:pPr lvl="3"/>
            <a:r>
              <a:rPr lang="zh-CN" altLang="zh-CN" dirty="0" smtClean="0"/>
              <a:t>点击</a:t>
            </a:r>
            <a:r>
              <a:rPr lang="zh-CN" altLang="zh-CN" dirty="0"/>
              <a:t>编辑栏中的</a:t>
            </a:r>
            <a:r>
              <a:rPr lang="en-US" altLang="zh-CN" dirty="0"/>
              <a:t>  </a:t>
            </a:r>
            <a:r>
              <a:rPr lang="en-US" altLang="zh-CN" dirty="0" smtClean="0"/>
              <a:t>       </a:t>
            </a:r>
            <a:r>
              <a:rPr lang="zh-CN" altLang="zh-CN" dirty="0" smtClean="0"/>
              <a:t>按钮</a:t>
            </a:r>
            <a:r>
              <a:rPr lang="zh-CN" altLang="en-US" dirty="0" smtClean="0"/>
              <a:t>，</a:t>
            </a:r>
            <a:r>
              <a:rPr lang="zh-CN" altLang="zh-CN" dirty="0"/>
              <a:t>弹出“插入函数”对话框</a:t>
            </a:r>
            <a:r>
              <a:rPr lang="zh-CN" altLang="zh-CN" dirty="0" smtClean="0"/>
              <a:t>；</a:t>
            </a:r>
            <a:endParaRPr lang="zh-CN" altLang="zh-CN" dirty="0"/>
          </a:p>
          <a:p>
            <a:pPr lvl="3"/>
            <a:r>
              <a:rPr lang="zh-CN" altLang="zh-CN" dirty="0" smtClean="0"/>
              <a:t>点击</a:t>
            </a:r>
            <a:r>
              <a:rPr lang="en-US" altLang="zh-CN" dirty="0" smtClean="0"/>
              <a:t>“</a:t>
            </a:r>
            <a:r>
              <a:rPr lang="zh-CN" altLang="zh-CN" dirty="0"/>
              <a:t>公式</a:t>
            </a:r>
            <a:r>
              <a:rPr lang="en-US" altLang="zh-CN" dirty="0"/>
              <a:t>”</a:t>
            </a:r>
            <a:r>
              <a:rPr lang="zh-CN" altLang="zh-CN" dirty="0"/>
              <a:t>选项卡</a:t>
            </a:r>
            <a:r>
              <a:rPr lang="zh-CN" altLang="zh-CN" dirty="0" smtClean="0"/>
              <a:t>中“插入函数”按钮</a:t>
            </a:r>
            <a:r>
              <a:rPr lang="zh-CN" altLang="en-US" dirty="0" smtClean="0"/>
              <a:t>，</a:t>
            </a:r>
            <a:r>
              <a:rPr lang="zh-CN" altLang="zh-CN" dirty="0"/>
              <a:t>弹出“插入函数”对话框</a:t>
            </a:r>
            <a:r>
              <a:rPr lang="zh-CN" altLang="zh-CN" dirty="0" smtClean="0"/>
              <a:t>；</a:t>
            </a:r>
            <a:endParaRPr lang="zh-CN" altLang="zh-CN" dirty="0"/>
          </a:p>
          <a:p>
            <a:pPr lvl="3"/>
            <a:r>
              <a:rPr lang="zh-CN" altLang="zh-CN" dirty="0"/>
              <a:t>点击</a:t>
            </a:r>
            <a:r>
              <a:rPr lang="en-US" altLang="zh-CN" dirty="0" smtClean="0"/>
              <a:t>“</a:t>
            </a:r>
            <a:r>
              <a:rPr lang="zh-CN" altLang="zh-CN" dirty="0"/>
              <a:t>开始</a:t>
            </a:r>
            <a:r>
              <a:rPr lang="en-US" altLang="zh-CN" dirty="0"/>
              <a:t>”</a:t>
            </a:r>
            <a:r>
              <a:rPr lang="zh-CN" altLang="zh-CN" dirty="0"/>
              <a:t>选项卡中</a:t>
            </a:r>
            <a:r>
              <a:rPr lang="zh-CN" altLang="zh-CN" dirty="0" smtClean="0"/>
              <a:t>的 “自动求和”</a:t>
            </a:r>
            <a:r>
              <a:rPr lang="zh-CN" altLang="zh-CN" dirty="0"/>
              <a:t>按钮右侧</a:t>
            </a:r>
            <a:r>
              <a:rPr lang="zh-CN" altLang="zh-CN" dirty="0" smtClean="0"/>
              <a:t>的</a:t>
            </a:r>
            <a:r>
              <a:rPr lang="zh-CN" altLang="en-US" dirty="0" smtClean="0"/>
              <a:t>下拉</a:t>
            </a:r>
            <a:r>
              <a:rPr lang="zh-CN" altLang="zh-CN" dirty="0" smtClean="0"/>
              <a:t>按钮</a:t>
            </a:r>
            <a:r>
              <a:rPr lang="zh-CN" altLang="zh-CN" dirty="0"/>
              <a:t>，在弹出的功能项列表中点击</a:t>
            </a:r>
            <a:r>
              <a:rPr lang="en-US" altLang="zh-CN" dirty="0"/>
              <a:t>“</a:t>
            </a:r>
            <a:r>
              <a:rPr lang="zh-CN" altLang="zh-CN" dirty="0"/>
              <a:t>其他函数</a:t>
            </a:r>
            <a:r>
              <a:rPr lang="en-US" altLang="zh-CN" dirty="0"/>
              <a:t>...”</a:t>
            </a:r>
            <a:r>
              <a:rPr lang="zh-CN" altLang="zh-CN" dirty="0" smtClean="0"/>
              <a:t>项</a:t>
            </a:r>
            <a:r>
              <a:rPr lang="zh-CN" altLang="en-US" dirty="0" smtClean="0"/>
              <a:t>，</a:t>
            </a:r>
            <a:r>
              <a:rPr lang="zh-CN" altLang="zh-CN" dirty="0"/>
              <a:t>弹出“插入函数”</a:t>
            </a:r>
            <a:r>
              <a:rPr lang="zh-CN" altLang="zh-CN" dirty="0" smtClean="0"/>
              <a:t>对话框</a:t>
            </a:r>
            <a:r>
              <a:rPr lang="zh-CN" altLang="en-US" dirty="0"/>
              <a:t>。</a:t>
            </a:r>
            <a:endParaRPr lang="zh-CN" altLang="zh-CN" dirty="0"/>
          </a:p>
          <a:p>
            <a:endParaRPr lang="zh-CN" altLang="en-US" dirty="0"/>
          </a:p>
        </p:txBody>
      </p:sp>
      <p:sp>
        <p:nvSpPr>
          <p:cNvPr id="3" name="标题 2"/>
          <p:cNvSpPr>
            <a:spLocks noGrp="1"/>
          </p:cNvSpPr>
          <p:nvPr>
            <p:ph type="title"/>
          </p:nvPr>
        </p:nvSpPr>
        <p:spPr/>
        <p:txBody>
          <a:bodyPr/>
          <a:lstStyle/>
          <a:p>
            <a:r>
              <a:rPr lang="en-US" altLang="zh-CN" b="1" dirty="0"/>
              <a:t>6.3  </a:t>
            </a:r>
            <a:r>
              <a:rPr lang="zh-CN" altLang="zh-CN" b="1" dirty="0"/>
              <a:t>使用公式和函数</a:t>
            </a:r>
            <a:endParaRPr lang="zh-CN" altLang="en-US"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79912" y="4606652"/>
            <a:ext cx="190500" cy="190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0247948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pPr lvl="2"/>
            <a:r>
              <a:rPr lang="zh-CN" altLang="zh-CN" dirty="0"/>
              <a:t>找到所需</a:t>
            </a:r>
            <a:r>
              <a:rPr lang="zh-CN" altLang="zh-CN" dirty="0" smtClean="0"/>
              <a:t>函数</a:t>
            </a:r>
            <a:endParaRPr lang="en-US" altLang="zh-CN" dirty="0" smtClean="0"/>
          </a:p>
          <a:p>
            <a:pPr lvl="3"/>
            <a:r>
              <a:rPr lang="zh-CN" altLang="zh-CN" dirty="0"/>
              <a:t>在</a:t>
            </a:r>
            <a:r>
              <a:rPr lang="zh-CN" altLang="zh-CN" dirty="0" smtClean="0"/>
              <a:t>“插入函数”对话框</a:t>
            </a:r>
            <a:r>
              <a:rPr lang="zh-CN" altLang="en-US" dirty="0" smtClean="0"/>
              <a:t>的</a:t>
            </a:r>
            <a:r>
              <a:rPr lang="zh-CN" altLang="zh-CN" dirty="0" smtClean="0"/>
              <a:t>“或选择类别”</a:t>
            </a:r>
            <a:r>
              <a:rPr lang="zh-CN" altLang="zh-CN" dirty="0"/>
              <a:t>列表框中选择所需要函数的</a:t>
            </a:r>
            <a:r>
              <a:rPr lang="zh-CN" altLang="zh-CN" dirty="0" smtClean="0"/>
              <a:t>类型</a:t>
            </a:r>
            <a:r>
              <a:rPr lang="zh-CN" altLang="en-US" dirty="0" smtClean="0"/>
              <a:t>；</a:t>
            </a:r>
            <a:endParaRPr lang="en-US" altLang="zh-CN" dirty="0" smtClean="0"/>
          </a:p>
          <a:p>
            <a:pPr lvl="3"/>
            <a:r>
              <a:rPr lang="zh-CN" altLang="en-US" dirty="0" smtClean="0"/>
              <a:t>再在</a:t>
            </a:r>
            <a:r>
              <a:rPr lang="zh-CN" altLang="zh-CN" dirty="0" smtClean="0"/>
              <a:t>“选择函数”</a:t>
            </a:r>
            <a:r>
              <a:rPr lang="zh-CN" altLang="zh-CN" dirty="0"/>
              <a:t>列表框中选择所需的函数</a:t>
            </a:r>
            <a:r>
              <a:rPr lang="zh-CN" altLang="zh-CN" dirty="0" smtClean="0"/>
              <a:t>。</a:t>
            </a:r>
            <a:endParaRPr lang="zh-CN" altLang="zh-CN" dirty="0"/>
          </a:p>
          <a:p>
            <a:pPr lvl="2"/>
            <a:r>
              <a:rPr lang="zh-CN" altLang="zh-CN" dirty="0"/>
              <a:t>设置函数的参数</a:t>
            </a:r>
            <a:r>
              <a:rPr lang="zh-CN" altLang="zh-CN" dirty="0" smtClean="0"/>
              <a:t>。</a:t>
            </a:r>
            <a:endParaRPr lang="en-US" altLang="zh-CN" dirty="0" smtClean="0"/>
          </a:p>
          <a:p>
            <a:pPr lvl="3"/>
            <a:r>
              <a:rPr lang="zh-CN" altLang="zh-CN" dirty="0" smtClean="0"/>
              <a:t>直接</a:t>
            </a:r>
            <a:r>
              <a:rPr lang="zh-CN" altLang="zh-CN" dirty="0"/>
              <a:t>将参数表输入到参数文本框中；</a:t>
            </a:r>
          </a:p>
          <a:p>
            <a:pPr lvl="3"/>
            <a:r>
              <a:rPr lang="zh-CN" altLang="zh-CN" dirty="0" smtClean="0"/>
              <a:t>依次</a:t>
            </a:r>
            <a:r>
              <a:rPr lang="zh-CN" altLang="zh-CN" dirty="0"/>
              <a:t>点击</a:t>
            </a:r>
            <a:r>
              <a:rPr lang="en-US" altLang="zh-CN" dirty="0"/>
              <a:t>    </a:t>
            </a:r>
            <a:r>
              <a:rPr lang="en-US" altLang="zh-CN" dirty="0" smtClean="0"/>
              <a:t>     </a:t>
            </a:r>
            <a:r>
              <a:rPr lang="zh-CN" altLang="zh-CN" dirty="0" smtClean="0"/>
              <a:t>按钮</a:t>
            </a:r>
            <a:r>
              <a:rPr lang="zh-CN" altLang="zh-CN" dirty="0"/>
              <a:t>来选择单元格或单元格区域作为该函数的参数，自动填充到参数文本框中；</a:t>
            </a:r>
          </a:p>
          <a:p>
            <a:pPr lvl="2"/>
            <a:r>
              <a:rPr lang="zh-CN" altLang="zh-CN" dirty="0"/>
              <a:t>点击</a:t>
            </a:r>
            <a:r>
              <a:rPr lang="en-US" altLang="zh-CN" dirty="0"/>
              <a:t>“</a:t>
            </a:r>
            <a:r>
              <a:rPr lang="zh-CN" altLang="zh-CN" dirty="0"/>
              <a:t>确定</a:t>
            </a:r>
            <a:r>
              <a:rPr lang="en-US" altLang="zh-CN" dirty="0"/>
              <a:t>”</a:t>
            </a:r>
            <a:r>
              <a:rPr lang="zh-CN" altLang="zh-CN" dirty="0"/>
              <a:t>按钮，即可出现该函数的计算值。</a:t>
            </a:r>
            <a:endParaRPr lang="zh-CN" altLang="en-US" dirty="0"/>
          </a:p>
        </p:txBody>
      </p:sp>
      <p:sp>
        <p:nvSpPr>
          <p:cNvPr id="3" name="标题 2"/>
          <p:cNvSpPr>
            <a:spLocks noGrp="1"/>
          </p:cNvSpPr>
          <p:nvPr>
            <p:ph type="title"/>
          </p:nvPr>
        </p:nvSpPr>
        <p:spPr/>
        <p:txBody>
          <a:bodyPr/>
          <a:lstStyle/>
          <a:p>
            <a:r>
              <a:rPr lang="en-US" altLang="zh-CN" b="1" dirty="0"/>
              <a:t>6.3  </a:t>
            </a:r>
            <a:r>
              <a:rPr lang="zh-CN" altLang="zh-CN" b="1" dirty="0"/>
              <a:t>使用公式和函数</a:t>
            </a:r>
            <a:endParaRPr lang="zh-CN" alt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28789" y="4760193"/>
            <a:ext cx="219075" cy="180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4902857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b="1" dirty="0"/>
              <a:t>6.3  </a:t>
            </a:r>
            <a:r>
              <a:rPr lang="zh-CN" altLang="zh-CN" b="1" dirty="0"/>
              <a:t>使用公式和函数</a:t>
            </a:r>
            <a:endParaRPr lang="zh-CN" altLang="en-US" dirty="0"/>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400" y="2332587"/>
            <a:ext cx="4489742" cy="36004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88024" y="3501008"/>
            <a:ext cx="4302965" cy="2376264"/>
          </a:xfrm>
          <a:prstGeom prst="rect">
            <a:avLst/>
          </a:prstGeom>
          <a:noFill/>
          <a:extLst>
            <a:ext uri="{909E8E84-426E-40DD-AFC4-6F175D3DCCD1}">
              <a14:hiddenFill xmlns:a14="http://schemas.microsoft.com/office/drawing/2010/main">
                <a:solidFill>
                  <a:srgbClr val="FFFFFF"/>
                </a:solidFill>
              </a14:hiddenFill>
            </a:ext>
          </a:extLst>
        </p:spPr>
      </p:pic>
      <p:sp>
        <p:nvSpPr>
          <p:cNvPr id="6" name="矩形 5"/>
          <p:cNvSpPr/>
          <p:nvPr/>
        </p:nvSpPr>
        <p:spPr>
          <a:xfrm>
            <a:off x="796984" y="5951042"/>
            <a:ext cx="3124573" cy="369332"/>
          </a:xfrm>
          <a:prstGeom prst="rect">
            <a:avLst/>
          </a:prstGeom>
        </p:spPr>
        <p:txBody>
          <a:bodyPr wrap="none">
            <a:spAutoFit/>
          </a:bodyPr>
          <a:lstStyle/>
          <a:p>
            <a:r>
              <a:rPr lang="zh-CN" altLang="zh-CN" dirty="0"/>
              <a:t>图</a:t>
            </a:r>
            <a:r>
              <a:rPr lang="en-US" altLang="zh-CN" dirty="0"/>
              <a:t>6</a:t>
            </a:r>
            <a:r>
              <a:rPr lang="zh-CN" altLang="zh-CN" dirty="0"/>
              <a:t>－</a:t>
            </a:r>
            <a:r>
              <a:rPr lang="en-US" altLang="zh-CN" dirty="0"/>
              <a:t>33 </a:t>
            </a:r>
            <a:r>
              <a:rPr lang="zh-CN" altLang="zh-CN" dirty="0"/>
              <a:t>“插入函数”对话框</a:t>
            </a:r>
            <a:endParaRPr lang="zh-CN" altLang="en-US" dirty="0"/>
          </a:p>
        </p:txBody>
      </p:sp>
      <p:sp>
        <p:nvSpPr>
          <p:cNvPr id="7" name="矩形 6"/>
          <p:cNvSpPr/>
          <p:nvPr/>
        </p:nvSpPr>
        <p:spPr>
          <a:xfrm>
            <a:off x="5428515" y="5877272"/>
            <a:ext cx="3021981" cy="369332"/>
          </a:xfrm>
          <a:prstGeom prst="rect">
            <a:avLst/>
          </a:prstGeom>
        </p:spPr>
        <p:txBody>
          <a:bodyPr wrap="none">
            <a:spAutoFit/>
          </a:bodyPr>
          <a:lstStyle/>
          <a:p>
            <a:r>
              <a:rPr lang="zh-CN" altLang="en-US" dirty="0"/>
              <a:t>图</a:t>
            </a:r>
            <a:r>
              <a:rPr lang="en-US" altLang="zh-CN" dirty="0"/>
              <a:t>6</a:t>
            </a:r>
            <a:r>
              <a:rPr lang="zh-CN" altLang="en-US" dirty="0"/>
              <a:t>－</a:t>
            </a:r>
            <a:r>
              <a:rPr lang="en-US" altLang="zh-CN" dirty="0"/>
              <a:t>34 “</a:t>
            </a:r>
            <a:r>
              <a:rPr lang="zh-CN" altLang="en-US" dirty="0"/>
              <a:t>函数参数”对话框</a:t>
            </a:r>
          </a:p>
        </p:txBody>
      </p:sp>
    </p:spTree>
    <p:extLst>
      <p:ext uri="{BB962C8B-B14F-4D97-AF65-F5344CB8AC3E}">
        <p14:creationId xmlns:p14="http://schemas.microsoft.com/office/powerpoint/2010/main" val="339250319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lnSpcReduction="10000"/>
          </a:bodyPr>
          <a:lstStyle/>
          <a:p>
            <a:pPr lvl="1"/>
            <a:r>
              <a:rPr lang="en-US" altLang="zh-CN" b="1" dirty="0" smtClean="0"/>
              <a:t>3.  </a:t>
            </a:r>
            <a:r>
              <a:rPr lang="zh-CN" altLang="zh-CN" b="1" dirty="0" smtClean="0"/>
              <a:t>移动</a:t>
            </a:r>
            <a:r>
              <a:rPr lang="zh-CN" altLang="zh-CN" b="1" dirty="0"/>
              <a:t>和复制公式</a:t>
            </a:r>
            <a:endParaRPr lang="zh-CN" altLang="zh-CN" dirty="0"/>
          </a:p>
          <a:p>
            <a:pPr lvl="2"/>
            <a:r>
              <a:rPr lang="zh-CN" altLang="zh-CN" dirty="0"/>
              <a:t>移动公式的</a:t>
            </a:r>
            <a:r>
              <a:rPr lang="zh-CN" altLang="zh-CN" dirty="0" smtClean="0"/>
              <a:t>操作即</a:t>
            </a:r>
            <a:r>
              <a:rPr lang="zh-CN" altLang="zh-CN" dirty="0"/>
              <a:t>拖动公式所在单元格的边框，就可实现公式的</a:t>
            </a:r>
            <a:r>
              <a:rPr lang="zh-CN" altLang="zh-CN" dirty="0" smtClean="0"/>
              <a:t>移动</a:t>
            </a:r>
            <a:r>
              <a:rPr lang="zh-CN" altLang="en-US" dirty="0" smtClean="0"/>
              <a:t>；</a:t>
            </a:r>
            <a:endParaRPr lang="en-US" altLang="zh-CN" dirty="0" smtClean="0"/>
          </a:p>
          <a:p>
            <a:pPr lvl="2"/>
            <a:r>
              <a:rPr lang="zh-CN" altLang="zh-CN" dirty="0" smtClean="0"/>
              <a:t>移动</a:t>
            </a:r>
            <a:r>
              <a:rPr lang="zh-CN" altLang="zh-CN" dirty="0"/>
              <a:t>公式时，公式的内容不会变化，不论是不是绝对引用；</a:t>
            </a:r>
          </a:p>
          <a:p>
            <a:pPr lvl="2"/>
            <a:r>
              <a:rPr lang="zh-CN" altLang="zh-CN" dirty="0"/>
              <a:t>复制公式的</a:t>
            </a:r>
            <a:r>
              <a:rPr lang="zh-CN" altLang="zh-CN" dirty="0" smtClean="0"/>
              <a:t>操作即</a:t>
            </a:r>
            <a:r>
              <a:rPr lang="zh-CN" altLang="en-US" dirty="0" smtClean="0"/>
              <a:t>拖动</a:t>
            </a:r>
            <a:r>
              <a:rPr lang="zh-CN" altLang="zh-CN" dirty="0" smtClean="0"/>
              <a:t>公式</a:t>
            </a:r>
            <a:r>
              <a:rPr lang="zh-CN" altLang="zh-CN" dirty="0"/>
              <a:t>所在单元格的填充</a:t>
            </a:r>
            <a:r>
              <a:rPr lang="zh-CN" altLang="zh-CN" dirty="0" smtClean="0"/>
              <a:t>柄，</a:t>
            </a:r>
            <a:r>
              <a:rPr lang="zh-CN" altLang="zh-CN" dirty="0"/>
              <a:t>就可以实现公式</a:t>
            </a:r>
            <a:r>
              <a:rPr lang="zh-CN" altLang="zh-CN" dirty="0" smtClean="0"/>
              <a:t>复制</a:t>
            </a:r>
            <a:r>
              <a:rPr lang="zh-CN" altLang="en-US" dirty="0" smtClean="0"/>
              <a:t>；</a:t>
            </a:r>
            <a:endParaRPr lang="en-US" altLang="zh-CN" dirty="0" smtClean="0"/>
          </a:p>
          <a:p>
            <a:pPr lvl="2"/>
            <a:r>
              <a:rPr lang="zh-CN" altLang="zh-CN" dirty="0" smtClean="0"/>
              <a:t>复制</a:t>
            </a:r>
            <a:r>
              <a:rPr lang="zh-CN" altLang="zh-CN" dirty="0"/>
              <a:t>公式时，若公式中采用的是相对引用，则</a:t>
            </a:r>
            <a:r>
              <a:rPr lang="zh-CN" altLang="zh-CN" dirty="0" smtClean="0"/>
              <a:t>公式</a:t>
            </a:r>
            <a:r>
              <a:rPr lang="zh-CN" altLang="en-US" dirty="0" smtClean="0"/>
              <a:t>中相关单元格名称</a:t>
            </a:r>
            <a:r>
              <a:rPr lang="zh-CN" altLang="zh-CN" dirty="0" smtClean="0"/>
              <a:t>会</a:t>
            </a:r>
            <a:r>
              <a:rPr lang="zh-CN" altLang="zh-CN" dirty="0"/>
              <a:t>自动变化，若公式中采用的是绝对引用，则</a:t>
            </a:r>
            <a:r>
              <a:rPr lang="zh-CN" altLang="zh-CN" dirty="0" smtClean="0"/>
              <a:t>公式</a:t>
            </a:r>
            <a:r>
              <a:rPr lang="zh-CN" altLang="en-US" dirty="0" smtClean="0"/>
              <a:t>中相关</a:t>
            </a:r>
            <a:r>
              <a:rPr lang="zh-CN" altLang="en-US" dirty="0"/>
              <a:t>单元格名称</a:t>
            </a:r>
            <a:r>
              <a:rPr lang="zh-CN" altLang="zh-CN" dirty="0" smtClean="0"/>
              <a:t>不会</a:t>
            </a:r>
            <a:r>
              <a:rPr lang="zh-CN" altLang="zh-CN" dirty="0"/>
              <a:t>变化。 </a:t>
            </a:r>
            <a:endParaRPr lang="en-US" altLang="zh-CN" dirty="0" smtClean="0"/>
          </a:p>
          <a:p>
            <a:pPr lvl="1"/>
            <a:r>
              <a:rPr lang="en-US" altLang="zh-CN" b="1" dirty="0" smtClean="0"/>
              <a:t>4.  </a:t>
            </a:r>
            <a:r>
              <a:rPr lang="zh-CN" altLang="zh-CN" b="1" dirty="0" smtClean="0"/>
              <a:t>公式</a:t>
            </a:r>
            <a:r>
              <a:rPr lang="zh-CN" altLang="zh-CN" b="1" dirty="0"/>
              <a:t>与函数应用</a:t>
            </a:r>
            <a:r>
              <a:rPr lang="zh-CN" altLang="zh-CN" b="1" dirty="0" smtClean="0"/>
              <a:t>举例</a:t>
            </a:r>
            <a:r>
              <a:rPr lang="zh-CN" altLang="en-US" b="1" dirty="0" smtClean="0"/>
              <a:t>（参见教材）</a:t>
            </a:r>
            <a:endParaRPr lang="zh-CN" altLang="zh-CN" dirty="0"/>
          </a:p>
        </p:txBody>
      </p:sp>
      <p:sp>
        <p:nvSpPr>
          <p:cNvPr id="3" name="标题 2"/>
          <p:cNvSpPr>
            <a:spLocks noGrp="1"/>
          </p:cNvSpPr>
          <p:nvPr>
            <p:ph type="title"/>
          </p:nvPr>
        </p:nvSpPr>
        <p:spPr/>
        <p:txBody>
          <a:bodyPr/>
          <a:lstStyle/>
          <a:p>
            <a:r>
              <a:rPr lang="en-US" altLang="zh-CN" b="1" dirty="0"/>
              <a:t>6.3  </a:t>
            </a:r>
            <a:r>
              <a:rPr lang="zh-CN" altLang="zh-CN" b="1" dirty="0"/>
              <a:t>使用公式和函数</a:t>
            </a:r>
            <a:endParaRPr lang="zh-CN" altLang="en-US" dirty="0"/>
          </a:p>
        </p:txBody>
      </p:sp>
    </p:spTree>
    <p:extLst>
      <p:ext uri="{BB962C8B-B14F-4D97-AF65-F5344CB8AC3E}">
        <p14:creationId xmlns:p14="http://schemas.microsoft.com/office/powerpoint/2010/main" val="429101499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lnSpcReduction="10000"/>
          </a:bodyPr>
          <a:lstStyle/>
          <a:p>
            <a:r>
              <a:rPr lang="en-US" altLang="zh-CN" b="1" dirty="0"/>
              <a:t>6.3.5 </a:t>
            </a:r>
            <a:r>
              <a:rPr lang="zh-CN" altLang="zh-CN" b="1" dirty="0"/>
              <a:t>公式的显示</a:t>
            </a:r>
          </a:p>
          <a:p>
            <a:pPr lvl="1"/>
            <a:r>
              <a:rPr lang="zh-CN" altLang="zh-CN" dirty="0"/>
              <a:t>在</a:t>
            </a:r>
            <a:r>
              <a:rPr lang="en-US" altLang="zh-CN" dirty="0"/>
              <a:t>Excel </a:t>
            </a:r>
            <a:r>
              <a:rPr lang="en-US" altLang="zh-CN" dirty="0" smtClean="0"/>
              <a:t>2010</a:t>
            </a:r>
            <a:r>
              <a:rPr lang="zh-CN" altLang="en-US" dirty="0" smtClean="0"/>
              <a:t>默认状态下</a:t>
            </a:r>
            <a:r>
              <a:rPr lang="zh-CN" altLang="zh-CN" dirty="0" smtClean="0"/>
              <a:t>，</a:t>
            </a:r>
            <a:r>
              <a:rPr lang="zh-CN" altLang="zh-CN" dirty="0"/>
              <a:t>若公式有效，则单元格中仅显示该公式的计算</a:t>
            </a:r>
            <a:r>
              <a:rPr lang="zh-CN" altLang="zh-CN" dirty="0" smtClean="0"/>
              <a:t>结果</a:t>
            </a:r>
            <a:r>
              <a:rPr lang="zh-CN" altLang="en-US" dirty="0" smtClean="0"/>
              <a:t>；只有选中</a:t>
            </a:r>
            <a:r>
              <a:rPr lang="zh-CN" altLang="en-US" dirty="0"/>
              <a:t>或编辑</a:t>
            </a:r>
            <a:r>
              <a:rPr lang="zh-CN" altLang="en-US" dirty="0" smtClean="0"/>
              <a:t>该单元格，编辑栏中才显示公式。</a:t>
            </a:r>
            <a:endParaRPr lang="en-US" altLang="zh-CN" dirty="0" smtClean="0"/>
          </a:p>
          <a:p>
            <a:pPr lvl="1"/>
            <a:r>
              <a:rPr lang="zh-CN" altLang="en-US" dirty="0"/>
              <a:t>在</a:t>
            </a:r>
            <a:r>
              <a:rPr lang="zh-CN" altLang="zh-CN" dirty="0" smtClean="0"/>
              <a:t>某些</a:t>
            </a:r>
            <a:r>
              <a:rPr lang="zh-CN" altLang="zh-CN" dirty="0"/>
              <a:t>情况下，如果需要对所使用的公式进行审核，以验证公式使用的正确性，包括函数的功能性、参数的正确性等，就需要显示出这些公式。</a:t>
            </a:r>
          </a:p>
          <a:p>
            <a:pPr lvl="1"/>
            <a:r>
              <a:rPr lang="zh-CN" altLang="zh-CN" dirty="0" smtClean="0"/>
              <a:t>显示</a:t>
            </a:r>
            <a:r>
              <a:rPr lang="zh-CN" altLang="zh-CN" dirty="0"/>
              <a:t>单元格中的</a:t>
            </a:r>
            <a:r>
              <a:rPr lang="zh-CN" altLang="zh-CN" dirty="0" smtClean="0"/>
              <a:t>公式</a:t>
            </a:r>
            <a:r>
              <a:rPr lang="zh-CN" altLang="en-US" dirty="0" smtClean="0"/>
              <a:t>方法：</a:t>
            </a:r>
            <a:r>
              <a:rPr lang="zh-CN" altLang="zh-CN" dirty="0" smtClean="0"/>
              <a:t>点击</a:t>
            </a:r>
            <a:r>
              <a:rPr lang="en-US" altLang="zh-CN" dirty="0"/>
              <a:t>“</a:t>
            </a:r>
            <a:r>
              <a:rPr lang="zh-CN" altLang="zh-CN" dirty="0"/>
              <a:t>公式</a:t>
            </a:r>
            <a:r>
              <a:rPr lang="en-US" altLang="zh-CN" dirty="0"/>
              <a:t>”</a:t>
            </a:r>
            <a:r>
              <a:rPr lang="zh-CN" altLang="zh-CN" dirty="0"/>
              <a:t>选项卡</a:t>
            </a:r>
            <a:r>
              <a:rPr lang="zh-CN" altLang="zh-CN" dirty="0" smtClean="0"/>
              <a:t>中的</a:t>
            </a:r>
            <a:r>
              <a:rPr lang="zh-CN" altLang="zh-CN" dirty="0"/>
              <a:t>“显示公式”按钮，即可显示单元格中的公式而不是该公式计算的</a:t>
            </a:r>
            <a:r>
              <a:rPr lang="zh-CN" altLang="zh-CN" dirty="0" smtClean="0"/>
              <a:t>结果。</a:t>
            </a:r>
            <a:r>
              <a:rPr lang="zh-CN" altLang="zh-CN" dirty="0"/>
              <a:t>该</a:t>
            </a:r>
            <a:r>
              <a:rPr lang="zh-CN" altLang="zh-CN" dirty="0" smtClean="0"/>
              <a:t>种</a:t>
            </a:r>
            <a:r>
              <a:rPr lang="zh-CN" altLang="en-US" dirty="0" smtClean="0"/>
              <a:t>方式</a:t>
            </a:r>
            <a:r>
              <a:rPr lang="zh-CN" altLang="zh-CN" dirty="0" smtClean="0"/>
              <a:t>不但</a:t>
            </a:r>
            <a:r>
              <a:rPr lang="zh-CN" altLang="zh-CN" dirty="0"/>
              <a:t>可以用于显示，还可以打印，以便于更进一步审核。</a:t>
            </a:r>
          </a:p>
          <a:p>
            <a:pPr lvl="1"/>
            <a:endParaRPr lang="zh-CN" altLang="en-US" dirty="0"/>
          </a:p>
        </p:txBody>
      </p:sp>
      <p:sp>
        <p:nvSpPr>
          <p:cNvPr id="3" name="标题 2"/>
          <p:cNvSpPr>
            <a:spLocks noGrp="1"/>
          </p:cNvSpPr>
          <p:nvPr>
            <p:ph type="title"/>
          </p:nvPr>
        </p:nvSpPr>
        <p:spPr/>
        <p:txBody>
          <a:bodyPr/>
          <a:lstStyle/>
          <a:p>
            <a:r>
              <a:rPr lang="en-US" altLang="zh-CN" b="1" dirty="0"/>
              <a:t>6.3  </a:t>
            </a:r>
            <a:r>
              <a:rPr lang="zh-CN" altLang="zh-CN" b="1" dirty="0"/>
              <a:t>使用公式和函数</a:t>
            </a:r>
            <a:endParaRPr lang="zh-CN" altLang="en-US" dirty="0"/>
          </a:p>
        </p:txBody>
      </p:sp>
    </p:spTree>
    <p:extLst>
      <p:ext uri="{BB962C8B-B14F-4D97-AF65-F5344CB8AC3E}">
        <p14:creationId xmlns:p14="http://schemas.microsoft.com/office/powerpoint/2010/main" val="24799771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lnSpcReduction="20000"/>
          </a:bodyPr>
          <a:lstStyle/>
          <a:p>
            <a:r>
              <a:rPr lang="en-US" altLang="zh-CN" dirty="0"/>
              <a:t>(1)</a:t>
            </a:r>
            <a:r>
              <a:rPr lang="zh-CN" altLang="zh-CN" dirty="0"/>
              <a:t>标题栏：用于显示当前使用的应用程序名称和工作簿名称。</a:t>
            </a:r>
          </a:p>
          <a:p>
            <a:r>
              <a:rPr lang="en-US" altLang="zh-CN" dirty="0"/>
              <a:t>(2)</a:t>
            </a:r>
            <a:r>
              <a:rPr lang="zh-CN" altLang="zh-CN" dirty="0"/>
              <a:t>选项卡：它是</a:t>
            </a:r>
            <a:r>
              <a:rPr lang="en-US" altLang="zh-CN" dirty="0"/>
              <a:t>Excel 2010</a:t>
            </a:r>
            <a:r>
              <a:rPr lang="zh-CN" altLang="zh-CN" dirty="0"/>
              <a:t>中文版的命令</a:t>
            </a:r>
            <a:r>
              <a:rPr lang="en-US" altLang="zh-CN" dirty="0"/>
              <a:t>(</a:t>
            </a:r>
            <a:r>
              <a:rPr lang="zh-CN" altLang="zh-CN" dirty="0"/>
              <a:t>功能</a:t>
            </a:r>
            <a:r>
              <a:rPr lang="en-US" altLang="zh-CN" dirty="0"/>
              <a:t>)</a:t>
            </a:r>
            <a:r>
              <a:rPr lang="zh-CN" altLang="zh-CN" dirty="0" smtClean="0"/>
              <a:t>集合。</a:t>
            </a:r>
            <a:endParaRPr lang="zh-CN" altLang="zh-CN" dirty="0"/>
          </a:p>
          <a:p>
            <a:r>
              <a:rPr lang="en-US" altLang="zh-CN" dirty="0" smtClean="0"/>
              <a:t>(3)</a:t>
            </a:r>
            <a:r>
              <a:rPr lang="zh-CN" altLang="zh-CN" dirty="0"/>
              <a:t>命令组</a:t>
            </a:r>
            <a:r>
              <a:rPr lang="zh-CN" altLang="zh-CN" dirty="0" smtClean="0"/>
              <a:t>：它</a:t>
            </a:r>
            <a:r>
              <a:rPr lang="zh-CN" altLang="zh-CN" dirty="0"/>
              <a:t>是</a:t>
            </a:r>
            <a:r>
              <a:rPr lang="en-US" altLang="zh-CN" dirty="0"/>
              <a:t>Excel 2010</a:t>
            </a:r>
            <a:r>
              <a:rPr lang="zh-CN" altLang="zh-CN" dirty="0"/>
              <a:t>功能分类的细化</a:t>
            </a:r>
            <a:r>
              <a:rPr lang="zh-CN" altLang="zh-CN" dirty="0" smtClean="0"/>
              <a:t>。</a:t>
            </a:r>
            <a:endParaRPr lang="en-US" altLang="zh-CN" dirty="0" smtClean="0"/>
          </a:p>
          <a:p>
            <a:r>
              <a:rPr lang="en-US" altLang="zh-CN" dirty="0" smtClean="0"/>
              <a:t>(4)</a:t>
            </a:r>
            <a:r>
              <a:rPr lang="zh-CN" altLang="zh-CN" dirty="0"/>
              <a:t>快速访问工具栏：包含保存、撤消、恢复、打开文件夹等快捷工具</a:t>
            </a:r>
            <a:r>
              <a:rPr lang="zh-CN" altLang="zh-CN" dirty="0" smtClean="0"/>
              <a:t>按钮</a:t>
            </a:r>
            <a:r>
              <a:rPr lang="zh-CN" altLang="en-US" dirty="0" smtClean="0"/>
              <a:t>；</a:t>
            </a:r>
            <a:endParaRPr lang="zh-CN" altLang="zh-CN" dirty="0"/>
          </a:p>
          <a:p>
            <a:r>
              <a:rPr lang="en-US" altLang="zh-CN" dirty="0"/>
              <a:t>(5)</a:t>
            </a:r>
            <a:r>
              <a:rPr lang="zh-CN" altLang="zh-CN" dirty="0"/>
              <a:t>工作区</a:t>
            </a:r>
            <a:r>
              <a:rPr lang="zh-CN" altLang="zh-CN" dirty="0" smtClean="0"/>
              <a:t>：</a:t>
            </a:r>
            <a:r>
              <a:rPr lang="en-US" altLang="zh-CN" dirty="0" smtClean="0"/>
              <a:t>Excel 2010</a:t>
            </a:r>
            <a:r>
              <a:rPr lang="zh-CN" altLang="zh-CN" dirty="0" smtClean="0"/>
              <a:t>的</a:t>
            </a:r>
            <a:r>
              <a:rPr lang="zh-CN" altLang="zh-CN" dirty="0"/>
              <a:t>数据及运算编辑区域</a:t>
            </a:r>
            <a:r>
              <a:rPr lang="zh-CN" altLang="zh-CN" dirty="0" smtClean="0"/>
              <a:t>。</a:t>
            </a:r>
            <a:r>
              <a:rPr lang="zh-CN" altLang="en-US" dirty="0" smtClean="0"/>
              <a:t>系统在</a:t>
            </a:r>
            <a:r>
              <a:rPr lang="zh-CN" altLang="zh-CN" dirty="0" smtClean="0"/>
              <a:t>工作区</a:t>
            </a:r>
            <a:r>
              <a:rPr lang="zh-CN" altLang="zh-CN" dirty="0"/>
              <a:t>中创建一个工作簿，它由</a:t>
            </a:r>
            <a:r>
              <a:rPr lang="en-US" altLang="zh-CN" dirty="0"/>
              <a:t>3</a:t>
            </a:r>
            <a:r>
              <a:rPr lang="zh-CN" altLang="zh-CN" dirty="0"/>
              <a:t>个空白电子表</a:t>
            </a:r>
            <a:r>
              <a:rPr lang="zh-CN" altLang="zh-CN" dirty="0" smtClean="0"/>
              <a:t>组成。</a:t>
            </a:r>
            <a:endParaRPr lang="zh-CN" altLang="zh-CN" dirty="0"/>
          </a:p>
          <a:p>
            <a:r>
              <a:rPr lang="en-US" altLang="zh-CN" dirty="0"/>
              <a:t>(6</a:t>
            </a:r>
            <a:r>
              <a:rPr lang="en-US" altLang="zh-CN" dirty="0" smtClean="0"/>
              <a:t>)</a:t>
            </a:r>
            <a:r>
              <a:rPr lang="zh-CN" altLang="zh-CN" dirty="0" smtClean="0"/>
              <a:t>工作表</a:t>
            </a:r>
            <a:r>
              <a:rPr lang="zh-CN" altLang="en-US" dirty="0" smtClean="0"/>
              <a:t>由单元格组成。</a:t>
            </a:r>
            <a:r>
              <a:rPr lang="zh-CN" altLang="zh-CN" dirty="0" smtClean="0"/>
              <a:t>单元格</a:t>
            </a:r>
            <a:r>
              <a:rPr lang="zh-CN" altLang="zh-CN" dirty="0"/>
              <a:t>以</a:t>
            </a:r>
            <a:r>
              <a:rPr lang="en-US" altLang="zh-CN" dirty="0"/>
              <a:t>“</a:t>
            </a:r>
            <a:r>
              <a:rPr lang="zh-CN" altLang="zh-CN" dirty="0"/>
              <a:t>列标字母</a:t>
            </a:r>
            <a:r>
              <a:rPr lang="en-US" altLang="zh-CN" dirty="0"/>
              <a:t>”</a:t>
            </a:r>
            <a:r>
              <a:rPr lang="zh-CN" altLang="zh-CN" dirty="0"/>
              <a:t>和</a:t>
            </a:r>
            <a:r>
              <a:rPr lang="en-US" altLang="zh-CN" dirty="0"/>
              <a:t>“</a:t>
            </a:r>
            <a:r>
              <a:rPr lang="zh-CN" altLang="zh-CN" dirty="0"/>
              <a:t>行标数字</a:t>
            </a:r>
            <a:r>
              <a:rPr lang="en-US" altLang="zh-CN" dirty="0"/>
              <a:t>”</a:t>
            </a:r>
            <a:r>
              <a:rPr lang="zh-CN" altLang="zh-CN" dirty="0"/>
              <a:t>组成其名称</a:t>
            </a:r>
            <a:r>
              <a:rPr lang="zh-CN" altLang="zh-CN" dirty="0" smtClean="0"/>
              <a:t>，</a:t>
            </a:r>
            <a:r>
              <a:rPr lang="zh-CN" altLang="en-US" dirty="0" smtClean="0"/>
              <a:t>当前</a:t>
            </a:r>
            <a:r>
              <a:rPr lang="zh-CN" altLang="zh-CN" dirty="0" smtClean="0"/>
              <a:t>单元格</a:t>
            </a:r>
            <a:r>
              <a:rPr lang="zh-CN" altLang="zh-CN" dirty="0"/>
              <a:t>名称将在名称框中显示。</a:t>
            </a:r>
          </a:p>
          <a:p>
            <a:r>
              <a:rPr lang="en-US" altLang="zh-CN" dirty="0"/>
              <a:t>(7)</a:t>
            </a:r>
            <a:r>
              <a:rPr lang="zh-CN" altLang="zh-CN" dirty="0"/>
              <a:t>编辑栏用于</a:t>
            </a:r>
            <a:r>
              <a:rPr lang="zh-CN" altLang="zh-CN" dirty="0" smtClean="0"/>
              <a:t>编辑</a:t>
            </a:r>
            <a:r>
              <a:rPr lang="zh-CN" altLang="en-US" dirty="0" smtClean="0"/>
              <a:t>当前</a:t>
            </a:r>
            <a:r>
              <a:rPr lang="zh-CN" altLang="zh-CN" dirty="0" smtClean="0"/>
              <a:t>单元格</a:t>
            </a:r>
            <a:r>
              <a:rPr lang="zh-CN" altLang="zh-CN" dirty="0"/>
              <a:t>中的信息。</a:t>
            </a:r>
            <a:endParaRPr lang="zh-CN" altLang="en-US" dirty="0"/>
          </a:p>
        </p:txBody>
      </p:sp>
      <p:sp>
        <p:nvSpPr>
          <p:cNvPr id="3" name="标题 2"/>
          <p:cNvSpPr>
            <a:spLocks noGrp="1"/>
          </p:cNvSpPr>
          <p:nvPr>
            <p:ph type="title"/>
          </p:nvPr>
        </p:nvSpPr>
        <p:spPr/>
        <p:txBody>
          <a:bodyPr/>
          <a:lstStyle/>
          <a:p>
            <a:r>
              <a:rPr lang="en-US" altLang="zh-CN" b="1" dirty="0"/>
              <a:t>6.1  Excel 2010</a:t>
            </a:r>
            <a:r>
              <a:rPr lang="zh-CN" altLang="zh-CN" b="1" dirty="0"/>
              <a:t>简介</a:t>
            </a:r>
            <a:endParaRPr lang="zh-CN" altLang="en-US" dirty="0"/>
          </a:p>
        </p:txBody>
      </p:sp>
    </p:spTree>
    <p:extLst>
      <p:ext uri="{BB962C8B-B14F-4D97-AF65-F5344CB8AC3E}">
        <p14:creationId xmlns:p14="http://schemas.microsoft.com/office/powerpoint/2010/main" val="131868403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85000" lnSpcReduction="10000"/>
          </a:bodyPr>
          <a:lstStyle/>
          <a:p>
            <a:r>
              <a:rPr lang="en-US" altLang="zh-CN" b="1" dirty="0"/>
              <a:t>6.3.6  </a:t>
            </a:r>
            <a:r>
              <a:rPr lang="zh-CN" altLang="zh-CN" b="1" dirty="0"/>
              <a:t>条件格式</a:t>
            </a:r>
            <a:endParaRPr lang="zh-CN" altLang="zh-CN" sz="3200" b="1" dirty="0"/>
          </a:p>
          <a:p>
            <a:pPr marL="301943" lvl="1" indent="0">
              <a:buNone/>
            </a:pPr>
            <a:r>
              <a:rPr lang="en-US" altLang="zh-CN" dirty="0" smtClean="0"/>
              <a:t>         </a:t>
            </a:r>
            <a:r>
              <a:rPr lang="zh-CN" altLang="zh-CN" dirty="0" smtClean="0"/>
              <a:t>在</a:t>
            </a:r>
            <a:r>
              <a:rPr lang="en-US" altLang="zh-CN" dirty="0"/>
              <a:t>Excel 2010</a:t>
            </a:r>
            <a:r>
              <a:rPr lang="zh-CN" altLang="zh-CN" dirty="0"/>
              <a:t>中，在输入或计算数据时，可以对于满足一定条件的数据加用一些特殊的格式，以便突出该类数据。方法是</a:t>
            </a:r>
            <a:r>
              <a:rPr lang="zh-CN" altLang="zh-CN" dirty="0" smtClean="0"/>
              <a:t>：</a:t>
            </a:r>
            <a:endParaRPr lang="en-US" altLang="zh-CN" dirty="0" smtClean="0"/>
          </a:p>
          <a:p>
            <a:pPr lvl="2"/>
            <a:r>
              <a:rPr lang="zh-CN" altLang="zh-CN" dirty="0" smtClean="0"/>
              <a:t>选中</a:t>
            </a:r>
            <a:r>
              <a:rPr lang="zh-CN" altLang="zh-CN" dirty="0"/>
              <a:t>需要增加特殊格式的单元格或单元格区域，然后单击</a:t>
            </a:r>
            <a:r>
              <a:rPr lang="en-US" altLang="zh-CN" dirty="0"/>
              <a:t>“</a:t>
            </a:r>
            <a:r>
              <a:rPr lang="zh-CN" altLang="zh-CN" dirty="0"/>
              <a:t>开始</a:t>
            </a:r>
            <a:r>
              <a:rPr lang="en-US" altLang="zh-CN" dirty="0"/>
              <a:t>”</a:t>
            </a:r>
            <a:r>
              <a:rPr lang="zh-CN" altLang="zh-CN" dirty="0"/>
              <a:t>选项卡</a:t>
            </a:r>
            <a:r>
              <a:rPr lang="zh-CN" altLang="zh-CN" dirty="0" smtClean="0"/>
              <a:t>中的</a:t>
            </a:r>
            <a:r>
              <a:rPr lang="en-US" altLang="zh-CN" dirty="0"/>
              <a:t>“</a:t>
            </a:r>
            <a:r>
              <a:rPr lang="zh-CN" altLang="zh-CN" dirty="0"/>
              <a:t>条件格式</a:t>
            </a:r>
            <a:r>
              <a:rPr lang="en-US" altLang="zh-CN" dirty="0"/>
              <a:t>”</a:t>
            </a:r>
            <a:r>
              <a:rPr lang="zh-CN" altLang="zh-CN" dirty="0"/>
              <a:t>按钮，系统将弹</a:t>
            </a:r>
            <a:r>
              <a:rPr lang="zh-CN" altLang="zh-CN" dirty="0" smtClean="0"/>
              <a:t>出</a:t>
            </a:r>
            <a:r>
              <a:rPr lang="en-US" altLang="zh-CN" dirty="0" smtClean="0"/>
              <a:t>“</a:t>
            </a:r>
            <a:r>
              <a:rPr lang="zh-CN" altLang="zh-CN" dirty="0"/>
              <a:t>条件格式</a:t>
            </a:r>
            <a:r>
              <a:rPr lang="en-US" altLang="zh-CN" dirty="0"/>
              <a:t>”</a:t>
            </a:r>
            <a:r>
              <a:rPr lang="zh-CN" altLang="zh-CN" dirty="0"/>
              <a:t>功能项</a:t>
            </a:r>
            <a:r>
              <a:rPr lang="zh-CN" altLang="zh-CN" dirty="0" smtClean="0"/>
              <a:t>列表</a:t>
            </a:r>
            <a:r>
              <a:rPr lang="zh-CN" altLang="en-US" dirty="0" smtClean="0"/>
              <a:t>；</a:t>
            </a:r>
            <a:endParaRPr lang="en-US" altLang="zh-CN" dirty="0" smtClean="0"/>
          </a:p>
          <a:p>
            <a:pPr lvl="2"/>
            <a:r>
              <a:rPr lang="zh-CN" altLang="zh-CN" dirty="0" smtClean="0"/>
              <a:t>选择</a:t>
            </a:r>
            <a:r>
              <a:rPr lang="en-US" altLang="zh-CN" dirty="0"/>
              <a:t>“</a:t>
            </a:r>
            <a:r>
              <a:rPr lang="zh-CN" altLang="zh-CN" dirty="0"/>
              <a:t>突出显示单元格规则</a:t>
            </a:r>
            <a:r>
              <a:rPr lang="en-US" altLang="zh-CN" dirty="0"/>
              <a:t>”</a:t>
            </a:r>
            <a:r>
              <a:rPr lang="zh-CN" altLang="zh-CN" dirty="0"/>
              <a:t>项，再从弹出的下级功能项列表中根据需要来选择“大于”、“小于”、“介于”、“等于”、“文本包含”、“发生日期”、“重复值”、“其他规则”按钮之一；</a:t>
            </a:r>
          </a:p>
          <a:p>
            <a:pPr lvl="2"/>
            <a:r>
              <a:rPr lang="zh-CN" altLang="zh-CN" dirty="0"/>
              <a:t>系统将弹</a:t>
            </a:r>
            <a:r>
              <a:rPr lang="zh-CN" altLang="zh-CN" dirty="0" smtClean="0"/>
              <a:t>出</a:t>
            </a:r>
            <a:r>
              <a:rPr lang="zh-CN" altLang="en-US" dirty="0" smtClean="0"/>
              <a:t>相应</a:t>
            </a:r>
            <a:r>
              <a:rPr lang="zh-CN" altLang="zh-CN" dirty="0" smtClean="0"/>
              <a:t>对话框</a:t>
            </a:r>
            <a:r>
              <a:rPr lang="zh-CN" altLang="zh-CN" dirty="0"/>
              <a:t>，并在</a:t>
            </a:r>
            <a:r>
              <a:rPr lang="zh-CN" altLang="zh-CN" dirty="0" smtClean="0"/>
              <a:t>其</a:t>
            </a:r>
            <a:r>
              <a:rPr lang="zh-CN" altLang="en-US" dirty="0" smtClean="0"/>
              <a:t>中</a:t>
            </a:r>
            <a:r>
              <a:rPr lang="zh-CN" altLang="zh-CN" dirty="0" smtClean="0"/>
              <a:t>的</a:t>
            </a:r>
            <a:r>
              <a:rPr lang="zh-CN" altLang="zh-CN" dirty="0"/>
              <a:t>文本框中输入或选择</a:t>
            </a:r>
            <a:r>
              <a:rPr lang="zh-CN" altLang="zh-CN" dirty="0" smtClean="0"/>
              <a:t>相应阈值</a:t>
            </a:r>
            <a:r>
              <a:rPr lang="zh-CN" altLang="en-US" dirty="0" smtClean="0"/>
              <a:t>；</a:t>
            </a:r>
            <a:endParaRPr lang="en-US" altLang="zh-CN" dirty="0" smtClean="0"/>
          </a:p>
          <a:p>
            <a:pPr lvl="2"/>
            <a:r>
              <a:rPr lang="zh-CN" altLang="zh-CN" dirty="0" smtClean="0"/>
              <a:t>再</a:t>
            </a:r>
            <a:r>
              <a:rPr lang="zh-CN" altLang="zh-CN" dirty="0"/>
              <a:t>点击</a:t>
            </a:r>
            <a:r>
              <a:rPr lang="en-US" altLang="zh-CN" dirty="0"/>
              <a:t>“</a:t>
            </a:r>
            <a:r>
              <a:rPr lang="zh-CN" altLang="zh-CN" dirty="0"/>
              <a:t>设置为</a:t>
            </a:r>
            <a:r>
              <a:rPr lang="en-US" altLang="zh-CN" dirty="0"/>
              <a:t>”</a:t>
            </a:r>
            <a:r>
              <a:rPr lang="zh-CN" altLang="zh-CN" dirty="0"/>
              <a:t>文本框右侧的列表按钮，从弹出的</a:t>
            </a:r>
            <a:r>
              <a:rPr lang="en-US" altLang="zh-CN" dirty="0"/>
              <a:t>“</a:t>
            </a:r>
            <a:r>
              <a:rPr lang="zh-CN" altLang="zh-CN" dirty="0"/>
              <a:t>格式设置</a:t>
            </a:r>
            <a:r>
              <a:rPr lang="en-US" altLang="zh-CN" dirty="0"/>
              <a:t>”</a:t>
            </a:r>
            <a:r>
              <a:rPr lang="zh-CN" altLang="zh-CN" dirty="0"/>
              <a:t>项列表中选择需要的格式</a:t>
            </a:r>
            <a:r>
              <a:rPr lang="zh-CN" altLang="zh-CN" dirty="0" smtClean="0"/>
              <a:t>，最后</a:t>
            </a:r>
            <a:r>
              <a:rPr lang="zh-CN" altLang="zh-CN" dirty="0"/>
              <a:t>点击</a:t>
            </a:r>
            <a:r>
              <a:rPr lang="en-US" altLang="zh-CN" dirty="0"/>
              <a:t>“</a:t>
            </a:r>
            <a:r>
              <a:rPr lang="zh-CN" altLang="zh-CN" dirty="0"/>
              <a:t>确定</a:t>
            </a:r>
            <a:r>
              <a:rPr lang="en-US" altLang="zh-CN" dirty="0"/>
              <a:t>”</a:t>
            </a:r>
            <a:r>
              <a:rPr lang="zh-CN" altLang="zh-CN" dirty="0"/>
              <a:t>按钮</a:t>
            </a:r>
            <a:r>
              <a:rPr lang="zh-CN" altLang="zh-CN" dirty="0" smtClean="0"/>
              <a:t>。</a:t>
            </a:r>
            <a:endParaRPr lang="zh-CN" altLang="en-US" dirty="0"/>
          </a:p>
        </p:txBody>
      </p:sp>
      <p:sp>
        <p:nvSpPr>
          <p:cNvPr id="3" name="标题 2"/>
          <p:cNvSpPr>
            <a:spLocks noGrp="1"/>
          </p:cNvSpPr>
          <p:nvPr>
            <p:ph type="title"/>
          </p:nvPr>
        </p:nvSpPr>
        <p:spPr/>
        <p:txBody>
          <a:bodyPr/>
          <a:lstStyle/>
          <a:p>
            <a:r>
              <a:rPr lang="en-US" altLang="zh-CN" b="1" dirty="0"/>
              <a:t>6.3  </a:t>
            </a:r>
            <a:r>
              <a:rPr lang="zh-CN" altLang="zh-CN" b="1" dirty="0"/>
              <a:t>使用公式和函数</a:t>
            </a:r>
            <a:endParaRPr lang="zh-CN" altLang="en-US" dirty="0"/>
          </a:p>
        </p:txBody>
      </p:sp>
    </p:spTree>
    <p:extLst>
      <p:ext uri="{BB962C8B-B14F-4D97-AF65-F5344CB8AC3E}">
        <p14:creationId xmlns:p14="http://schemas.microsoft.com/office/powerpoint/2010/main" val="269985308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b="1" dirty="0"/>
              <a:t>6.3  </a:t>
            </a:r>
            <a:r>
              <a:rPr lang="zh-CN" altLang="zh-CN" b="1" dirty="0"/>
              <a:t>使用公式和函数</a:t>
            </a:r>
            <a:endParaRPr lang="zh-CN" altLang="en-US"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1849112"/>
            <a:ext cx="4104456" cy="4244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27984" y="2420888"/>
            <a:ext cx="4230895" cy="1872208"/>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231792" y="6191320"/>
            <a:ext cx="3913251" cy="369332"/>
          </a:xfrm>
          <a:prstGeom prst="rect">
            <a:avLst/>
          </a:prstGeom>
        </p:spPr>
        <p:txBody>
          <a:bodyPr wrap="none">
            <a:spAutoFit/>
          </a:bodyPr>
          <a:lstStyle/>
          <a:p>
            <a:r>
              <a:rPr lang="zh-CN" altLang="en-US" dirty="0"/>
              <a:t>图</a:t>
            </a:r>
            <a:r>
              <a:rPr lang="en-US" altLang="zh-CN" dirty="0"/>
              <a:t>6</a:t>
            </a:r>
            <a:r>
              <a:rPr lang="zh-CN" altLang="en-US" dirty="0"/>
              <a:t>－</a:t>
            </a:r>
            <a:r>
              <a:rPr lang="en-US" altLang="zh-CN" dirty="0"/>
              <a:t>41 “</a:t>
            </a:r>
            <a:r>
              <a:rPr lang="zh-CN" altLang="en-US" dirty="0"/>
              <a:t>条件格式”按钮功能列表项</a:t>
            </a:r>
          </a:p>
        </p:txBody>
      </p:sp>
      <p:pic>
        <p:nvPicPr>
          <p:cNvPr id="512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27983" y="4293096"/>
            <a:ext cx="4230895" cy="24430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6186610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a:bodyPr>
          <a:lstStyle/>
          <a:p>
            <a:pPr marL="301943" lvl="1" indent="0">
              <a:buNone/>
            </a:pPr>
            <a:r>
              <a:rPr lang="en-US" altLang="zh-CN" dirty="0" smtClean="0"/>
              <a:t>         Excel </a:t>
            </a:r>
            <a:r>
              <a:rPr lang="en-US" altLang="zh-CN" dirty="0"/>
              <a:t>2010</a:t>
            </a:r>
            <a:r>
              <a:rPr lang="zh-CN" altLang="zh-CN" dirty="0"/>
              <a:t>工作表的格式化包括对单元格字体格式、单元格内容对齐方式、表格边框和背景、表格的行高和列宽、工作表重命名、建立工作表副本等方面的设置</a:t>
            </a:r>
            <a:r>
              <a:rPr lang="zh-CN" altLang="zh-CN" dirty="0" smtClean="0"/>
              <a:t>。</a:t>
            </a:r>
            <a:endParaRPr lang="en-US" altLang="zh-CN" dirty="0" smtClean="0"/>
          </a:p>
          <a:p>
            <a:r>
              <a:rPr lang="en-US" altLang="zh-CN" b="1" dirty="0"/>
              <a:t>6.4.1 </a:t>
            </a:r>
            <a:r>
              <a:rPr lang="zh-CN" altLang="zh-CN" b="1" dirty="0"/>
              <a:t>字体格式</a:t>
            </a:r>
          </a:p>
          <a:p>
            <a:pPr lvl="1"/>
            <a:r>
              <a:rPr lang="en-US" altLang="zh-CN" dirty="0"/>
              <a:t> </a:t>
            </a:r>
            <a:r>
              <a:rPr lang="zh-CN" altLang="zh-CN" dirty="0"/>
              <a:t>选中单元格或单元格区域，点击</a:t>
            </a:r>
            <a:r>
              <a:rPr lang="en-US" altLang="zh-CN" dirty="0"/>
              <a:t>“</a:t>
            </a:r>
            <a:r>
              <a:rPr lang="zh-CN" altLang="zh-CN" dirty="0"/>
              <a:t>开始</a:t>
            </a:r>
            <a:r>
              <a:rPr lang="en-US" altLang="zh-CN" dirty="0"/>
              <a:t>”</a:t>
            </a:r>
            <a:r>
              <a:rPr lang="zh-CN" altLang="zh-CN" dirty="0"/>
              <a:t>选项卡中“字体”命令组中的各功能按钮，基本上可以满足工作表的单元格中数据符号的字体格式的设定</a:t>
            </a:r>
            <a:r>
              <a:rPr lang="zh-CN" altLang="zh-CN" dirty="0" smtClean="0"/>
              <a:t>。</a:t>
            </a:r>
            <a:endParaRPr lang="en-US" altLang="zh-CN" dirty="0" smtClean="0"/>
          </a:p>
          <a:p>
            <a:pPr lvl="1"/>
            <a:r>
              <a:rPr lang="zh-CN" altLang="zh-CN" dirty="0" smtClean="0"/>
              <a:t>点击</a:t>
            </a:r>
            <a:r>
              <a:rPr lang="zh-CN" altLang="zh-CN" dirty="0"/>
              <a:t>“开始”选项卡中“字体”命令组中的</a:t>
            </a:r>
            <a:r>
              <a:rPr lang="en-US" altLang="zh-CN" dirty="0"/>
              <a:t>   </a:t>
            </a:r>
            <a:r>
              <a:rPr lang="zh-CN" altLang="zh-CN" dirty="0"/>
              <a:t>按钮，系统将弹出的</a:t>
            </a:r>
            <a:r>
              <a:rPr lang="en-US" altLang="zh-CN" dirty="0"/>
              <a:t>“</a:t>
            </a:r>
            <a:r>
              <a:rPr lang="zh-CN" altLang="zh-CN" dirty="0"/>
              <a:t>设置单元格格式</a:t>
            </a:r>
            <a:r>
              <a:rPr lang="en-US" altLang="zh-CN" dirty="0"/>
              <a:t>”</a:t>
            </a:r>
            <a:r>
              <a:rPr lang="zh-CN" altLang="zh-CN" dirty="0"/>
              <a:t>对话框，从中再点击</a:t>
            </a:r>
            <a:r>
              <a:rPr lang="en-US" altLang="zh-CN" dirty="0"/>
              <a:t>“</a:t>
            </a:r>
            <a:r>
              <a:rPr lang="zh-CN" altLang="zh-CN" dirty="0"/>
              <a:t>字体</a:t>
            </a:r>
            <a:r>
              <a:rPr lang="en-US" altLang="zh-CN" dirty="0"/>
              <a:t>”</a:t>
            </a:r>
            <a:r>
              <a:rPr lang="zh-CN" altLang="zh-CN" dirty="0"/>
              <a:t>选项卡</a:t>
            </a:r>
            <a:r>
              <a:rPr lang="zh-CN" altLang="zh-CN" dirty="0" smtClean="0"/>
              <a:t>，就可以</a:t>
            </a:r>
            <a:r>
              <a:rPr lang="zh-CN" altLang="en-US" dirty="0" smtClean="0"/>
              <a:t>进行</a:t>
            </a:r>
            <a:r>
              <a:rPr lang="zh-CN" altLang="zh-CN" dirty="0" smtClean="0"/>
              <a:t>工作表</a:t>
            </a:r>
            <a:r>
              <a:rPr lang="zh-CN" altLang="en-US" dirty="0" smtClean="0"/>
              <a:t>中</a:t>
            </a:r>
            <a:r>
              <a:rPr lang="zh-CN" altLang="zh-CN" dirty="0" smtClean="0"/>
              <a:t>单元格</a:t>
            </a:r>
            <a:r>
              <a:rPr lang="zh-CN" altLang="zh-CN" dirty="0"/>
              <a:t>字体的格式</a:t>
            </a:r>
            <a:r>
              <a:rPr lang="zh-CN" altLang="zh-CN" dirty="0" smtClean="0"/>
              <a:t>设置。</a:t>
            </a:r>
            <a:endParaRPr lang="zh-CN" altLang="en-US" dirty="0"/>
          </a:p>
        </p:txBody>
      </p:sp>
      <p:sp>
        <p:nvSpPr>
          <p:cNvPr id="3" name="标题 2"/>
          <p:cNvSpPr>
            <a:spLocks noGrp="1"/>
          </p:cNvSpPr>
          <p:nvPr>
            <p:ph type="title"/>
          </p:nvPr>
        </p:nvSpPr>
        <p:spPr/>
        <p:txBody>
          <a:bodyPr/>
          <a:lstStyle/>
          <a:p>
            <a:r>
              <a:rPr lang="en-US" altLang="zh-CN" dirty="0"/>
              <a:t>6.4 </a:t>
            </a:r>
            <a:r>
              <a:rPr lang="zh-CN" altLang="zh-CN" dirty="0"/>
              <a:t>格式化工作表</a:t>
            </a:r>
            <a:endParaRPr lang="zh-CN" altLang="en-US" dirty="0"/>
          </a:p>
        </p:txBody>
      </p:sp>
    </p:spTree>
    <p:extLst>
      <p:ext uri="{BB962C8B-B14F-4D97-AF65-F5344CB8AC3E}">
        <p14:creationId xmlns:p14="http://schemas.microsoft.com/office/powerpoint/2010/main" val="174747783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dirty="0"/>
              <a:t>6.4 </a:t>
            </a:r>
            <a:r>
              <a:rPr lang="zh-CN" altLang="zh-CN" dirty="0"/>
              <a:t>格式化工作表</a:t>
            </a:r>
            <a:endParaRPr lang="zh-CN" altLang="en-US"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3648" y="2132856"/>
            <a:ext cx="5976664" cy="4132800"/>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2125975" y="6265656"/>
            <a:ext cx="4532010" cy="369332"/>
          </a:xfrm>
          <a:prstGeom prst="rect">
            <a:avLst/>
          </a:prstGeom>
        </p:spPr>
        <p:txBody>
          <a:bodyPr wrap="none">
            <a:spAutoFit/>
          </a:bodyPr>
          <a:lstStyle/>
          <a:p>
            <a:r>
              <a:rPr lang="zh-CN" altLang="zh-CN" dirty="0"/>
              <a:t>图</a:t>
            </a:r>
            <a:r>
              <a:rPr lang="en-US" altLang="zh-CN" dirty="0"/>
              <a:t>6</a:t>
            </a:r>
            <a:r>
              <a:rPr lang="zh-CN" altLang="zh-CN" dirty="0"/>
              <a:t>－</a:t>
            </a:r>
            <a:r>
              <a:rPr lang="en-US" altLang="zh-CN" dirty="0"/>
              <a:t>44 </a:t>
            </a:r>
            <a:r>
              <a:rPr lang="zh-CN" altLang="zh-CN" dirty="0"/>
              <a:t>“设置单元格格式”之字体选项卡</a:t>
            </a:r>
            <a:endParaRPr lang="zh-CN" altLang="en-US" dirty="0"/>
          </a:p>
        </p:txBody>
      </p:sp>
    </p:spTree>
    <p:extLst>
      <p:ext uri="{BB962C8B-B14F-4D97-AF65-F5344CB8AC3E}">
        <p14:creationId xmlns:p14="http://schemas.microsoft.com/office/powerpoint/2010/main" val="230700926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r>
              <a:rPr lang="en-US" altLang="zh-CN" b="1" dirty="0"/>
              <a:t>6.4.2 </a:t>
            </a:r>
            <a:r>
              <a:rPr lang="zh-CN" altLang="zh-CN" b="1" dirty="0"/>
              <a:t>设置对齐方式</a:t>
            </a:r>
          </a:p>
          <a:p>
            <a:pPr lvl="1"/>
            <a:r>
              <a:rPr lang="zh-CN" altLang="zh-CN" dirty="0"/>
              <a:t>所谓</a:t>
            </a:r>
            <a:r>
              <a:rPr lang="en-US" altLang="zh-CN" dirty="0"/>
              <a:t>“</a:t>
            </a:r>
            <a:r>
              <a:rPr lang="zh-CN" altLang="zh-CN" dirty="0"/>
              <a:t>对齐方式</a:t>
            </a:r>
            <a:r>
              <a:rPr lang="en-US" altLang="zh-CN" dirty="0"/>
              <a:t>”</a:t>
            </a:r>
            <a:r>
              <a:rPr lang="zh-CN" altLang="zh-CN" dirty="0"/>
              <a:t>是指单元格或单元格区域中的数据位于单元格的方位的设置。对于单元格中的数据而言</a:t>
            </a:r>
            <a:r>
              <a:rPr lang="zh-CN" altLang="zh-CN" dirty="0" smtClean="0"/>
              <a:t>，</a:t>
            </a:r>
            <a:r>
              <a:rPr lang="zh-CN" altLang="en-US" dirty="0" smtClean="0"/>
              <a:t>有</a:t>
            </a:r>
            <a:r>
              <a:rPr lang="zh-CN" altLang="zh-CN" dirty="0" smtClean="0"/>
              <a:t>多</a:t>
            </a:r>
            <a:r>
              <a:rPr lang="zh-CN" altLang="en-US" dirty="0" smtClean="0"/>
              <a:t>种</a:t>
            </a:r>
            <a:r>
              <a:rPr lang="zh-CN" altLang="zh-CN" dirty="0" smtClean="0"/>
              <a:t>对齐设置</a:t>
            </a:r>
            <a:r>
              <a:rPr lang="zh-CN" altLang="en-US" dirty="0" smtClean="0"/>
              <a:t>。</a:t>
            </a:r>
            <a:endParaRPr lang="en-US" altLang="zh-CN" dirty="0" smtClean="0"/>
          </a:p>
          <a:p>
            <a:pPr lvl="1"/>
            <a:r>
              <a:rPr lang="en-US" altLang="zh-CN" b="1" dirty="0" smtClean="0"/>
              <a:t>1.  </a:t>
            </a:r>
            <a:r>
              <a:rPr lang="zh-CN" altLang="zh-CN" b="1" dirty="0" smtClean="0"/>
              <a:t>文本</a:t>
            </a:r>
            <a:r>
              <a:rPr lang="zh-CN" altLang="zh-CN" b="1" dirty="0"/>
              <a:t>对齐方式</a:t>
            </a:r>
            <a:endParaRPr lang="zh-CN" altLang="zh-CN" dirty="0"/>
          </a:p>
          <a:p>
            <a:pPr lvl="2"/>
            <a:r>
              <a:rPr lang="en-US" altLang="zh-CN" b="1" dirty="0"/>
              <a:t>(1)</a:t>
            </a:r>
            <a:r>
              <a:rPr lang="zh-CN" altLang="zh-CN" b="1" dirty="0"/>
              <a:t>水平对齐</a:t>
            </a:r>
            <a:endParaRPr lang="zh-CN" altLang="zh-CN" dirty="0"/>
          </a:p>
          <a:p>
            <a:pPr lvl="3"/>
            <a:r>
              <a:rPr lang="zh-CN" altLang="zh-CN" dirty="0"/>
              <a:t>指选定的单元格或单元格区域中的内容在每个单元格中水平方向上的对齐</a:t>
            </a:r>
            <a:r>
              <a:rPr lang="zh-CN" altLang="zh-CN" dirty="0" smtClean="0"/>
              <a:t>方式</a:t>
            </a:r>
            <a:r>
              <a:rPr lang="zh-CN" altLang="en-US" dirty="0" smtClean="0"/>
              <a:t>，</a:t>
            </a:r>
            <a:r>
              <a:rPr lang="zh-CN" altLang="zh-CN" dirty="0"/>
              <a:t>包括靠左、居中、靠右、两端对齐、分散</a:t>
            </a:r>
            <a:r>
              <a:rPr lang="zh-CN" altLang="zh-CN" dirty="0" smtClean="0"/>
              <a:t>对齐</a:t>
            </a:r>
            <a:r>
              <a:rPr lang="zh-CN" altLang="en-US" dirty="0" smtClean="0"/>
              <a:t>、</a:t>
            </a:r>
            <a:r>
              <a:rPr lang="zh-CN" altLang="zh-CN" dirty="0"/>
              <a:t>填充</a:t>
            </a:r>
            <a:r>
              <a:rPr lang="zh-CN" altLang="zh-CN" dirty="0" smtClean="0"/>
              <a:t>对齐</a:t>
            </a:r>
            <a:r>
              <a:rPr lang="zh-CN" altLang="en-US" dirty="0" smtClean="0"/>
              <a:t>、</a:t>
            </a:r>
            <a:r>
              <a:rPr lang="zh-CN" altLang="zh-CN" dirty="0"/>
              <a:t>跨列居中</a:t>
            </a:r>
            <a:r>
              <a:rPr lang="zh-CN" altLang="en-US" dirty="0" smtClean="0"/>
              <a:t>等</a:t>
            </a:r>
            <a:r>
              <a:rPr lang="zh-CN" altLang="zh-CN" dirty="0" smtClean="0"/>
              <a:t>。</a:t>
            </a:r>
            <a:endParaRPr lang="zh-CN" altLang="en-US" dirty="0"/>
          </a:p>
        </p:txBody>
      </p:sp>
      <p:sp>
        <p:nvSpPr>
          <p:cNvPr id="3" name="标题 2"/>
          <p:cNvSpPr>
            <a:spLocks noGrp="1"/>
          </p:cNvSpPr>
          <p:nvPr>
            <p:ph type="title"/>
          </p:nvPr>
        </p:nvSpPr>
        <p:spPr/>
        <p:txBody>
          <a:bodyPr/>
          <a:lstStyle/>
          <a:p>
            <a:r>
              <a:rPr lang="en-US" altLang="zh-CN" dirty="0"/>
              <a:t>6.4 </a:t>
            </a:r>
            <a:r>
              <a:rPr lang="zh-CN" altLang="zh-CN" dirty="0"/>
              <a:t>格式化工作表</a:t>
            </a:r>
            <a:endParaRPr lang="zh-CN" altLang="en-US" dirty="0"/>
          </a:p>
        </p:txBody>
      </p:sp>
    </p:spTree>
    <p:extLst>
      <p:ext uri="{BB962C8B-B14F-4D97-AF65-F5344CB8AC3E}">
        <p14:creationId xmlns:p14="http://schemas.microsoft.com/office/powerpoint/2010/main" val="8401967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lnSpcReduction="10000"/>
          </a:bodyPr>
          <a:lstStyle/>
          <a:p>
            <a:pPr lvl="2"/>
            <a:r>
              <a:rPr lang="en-US" altLang="zh-CN" b="1" dirty="0"/>
              <a:t>(2)</a:t>
            </a:r>
            <a:r>
              <a:rPr lang="zh-CN" altLang="zh-CN" b="1" dirty="0"/>
              <a:t>垂直对齐</a:t>
            </a:r>
            <a:endParaRPr lang="zh-CN" altLang="zh-CN" dirty="0"/>
          </a:p>
          <a:p>
            <a:pPr lvl="3"/>
            <a:r>
              <a:rPr lang="zh-CN" altLang="zh-CN" dirty="0"/>
              <a:t>指选定的单元格或单元格区域中的内容在每个单元格中垂直方向上的对齐方式。包括靠上、居中、靠下、两端对齐、分散</a:t>
            </a:r>
            <a:r>
              <a:rPr lang="zh-CN" altLang="zh-CN" dirty="0" smtClean="0"/>
              <a:t>对齐。</a:t>
            </a:r>
            <a:endParaRPr lang="zh-CN" altLang="zh-CN" dirty="0"/>
          </a:p>
          <a:p>
            <a:pPr lvl="2"/>
            <a:r>
              <a:rPr lang="zh-CN" altLang="zh-CN" dirty="0"/>
              <a:t>需要指出的是，水平对齐方式与垂直对齐方式并不冲突，设置方法相似，且可通过不同组合选择来控制单元格中内容的不同的对齐方式，以获得理想的数据对齐</a:t>
            </a:r>
            <a:r>
              <a:rPr lang="zh-CN" altLang="zh-CN" dirty="0" smtClean="0"/>
              <a:t>效果。</a:t>
            </a:r>
            <a:endParaRPr lang="en-US" altLang="zh-CN" dirty="0" smtClean="0"/>
          </a:p>
          <a:p>
            <a:pPr lvl="1"/>
            <a:r>
              <a:rPr lang="en-US" altLang="zh-CN" b="1" dirty="0"/>
              <a:t>2.	</a:t>
            </a:r>
            <a:r>
              <a:rPr lang="zh-CN" altLang="en-US" b="1" dirty="0"/>
              <a:t>数据的方向设置</a:t>
            </a:r>
          </a:p>
          <a:p>
            <a:pPr lvl="2"/>
            <a:r>
              <a:rPr lang="en-US" altLang="zh-CN" dirty="0"/>
              <a:t>Excel 2010</a:t>
            </a:r>
            <a:r>
              <a:rPr lang="zh-CN" altLang="en-US" dirty="0"/>
              <a:t>允许改变单元格中各种类型数据的文字方向。具体的方法是：选中要进行方向设置的单元格或单元格区域</a:t>
            </a:r>
            <a:r>
              <a:rPr lang="zh-CN" altLang="en-US" dirty="0" smtClean="0"/>
              <a:t>，在“对齐”</a:t>
            </a:r>
            <a:r>
              <a:rPr lang="zh-CN" altLang="en-US" dirty="0"/>
              <a:t>选项</a:t>
            </a:r>
            <a:r>
              <a:rPr lang="zh-CN" altLang="en-US" dirty="0" smtClean="0"/>
              <a:t>卡的“方向”</a:t>
            </a:r>
            <a:r>
              <a:rPr lang="zh-CN" altLang="en-US" dirty="0"/>
              <a:t>刻度盘上通过鼠标拖动指针</a:t>
            </a:r>
            <a:r>
              <a:rPr lang="zh-CN" altLang="en-US" dirty="0" smtClean="0"/>
              <a:t>方向或设置</a:t>
            </a:r>
            <a:r>
              <a:rPr lang="zh-CN" altLang="en-US" dirty="0"/>
              <a:t>文本的旋转“角度”来实现</a:t>
            </a:r>
            <a:r>
              <a:rPr lang="zh-CN" altLang="en-US" dirty="0" smtClean="0"/>
              <a:t>。</a:t>
            </a:r>
            <a:endParaRPr lang="zh-CN" altLang="en-US" dirty="0"/>
          </a:p>
          <a:p>
            <a:pPr lvl="1"/>
            <a:endParaRPr lang="zh-CN" altLang="en-US" dirty="0"/>
          </a:p>
        </p:txBody>
      </p:sp>
      <p:sp>
        <p:nvSpPr>
          <p:cNvPr id="3" name="标题 2"/>
          <p:cNvSpPr>
            <a:spLocks noGrp="1"/>
          </p:cNvSpPr>
          <p:nvPr>
            <p:ph type="title"/>
          </p:nvPr>
        </p:nvSpPr>
        <p:spPr/>
        <p:txBody>
          <a:bodyPr/>
          <a:lstStyle/>
          <a:p>
            <a:r>
              <a:rPr lang="en-US" altLang="zh-CN" dirty="0"/>
              <a:t>6.4 </a:t>
            </a:r>
            <a:r>
              <a:rPr lang="zh-CN" altLang="zh-CN" dirty="0"/>
              <a:t>格式化工作表</a:t>
            </a:r>
            <a:endParaRPr lang="zh-CN" altLang="en-US" dirty="0"/>
          </a:p>
        </p:txBody>
      </p:sp>
    </p:spTree>
    <p:extLst>
      <p:ext uri="{BB962C8B-B14F-4D97-AF65-F5344CB8AC3E}">
        <p14:creationId xmlns:p14="http://schemas.microsoft.com/office/powerpoint/2010/main" val="342288519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dirty="0"/>
              <a:t>6.4 </a:t>
            </a:r>
            <a:r>
              <a:rPr lang="zh-CN" altLang="zh-CN" dirty="0"/>
              <a:t>格式化工作表</a:t>
            </a:r>
            <a:endParaRPr lang="zh-CN" altLang="en-US" dirty="0"/>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67231" y="1916832"/>
            <a:ext cx="6461180" cy="4464496"/>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2427398" y="6381328"/>
            <a:ext cx="4349268" cy="369332"/>
          </a:xfrm>
          <a:prstGeom prst="rect">
            <a:avLst/>
          </a:prstGeom>
        </p:spPr>
        <p:txBody>
          <a:bodyPr wrap="none">
            <a:spAutoFit/>
          </a:bodyPr>
          <a:lstStyle/>
          <a:p>
            <a:r>
              <a:rPr lang="zh-CN" altLang="zh-CN" dirty="0"/>
              <a:t>图</a:t>
            </a:r>
            <a:r>
              <a:rPr lang="en-US" altLang="zh-CN" dirty="0"/>
              <a:t>6-45 </a:t>
            </a:r>
            <a:r>
              <a:rPr lang="zh-CN" altLang="zh-CN" dirty="0"/>
              <a:t>“设置单元格格式”之对齐选项卡</a:t>
            </a:r>
            <a:endParaRPr lang="zh-CN" altLang="en-US" dirty="0"/>
          </a:p>
        </p:txBody>
      </p:sp>
    </p:spTree>
    <p:extLst>
      <p:ext uri="{BB962C8B-B14F-4D97-AF65-F5344CB8AC3E}">
        <p14:creationId xmlns:p14="http://schemas.microsoft.com/office/powerpoint/2010/main" val="403650330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lnSpcReduction="20000"/>
          </a:bodyPr>
          <a:lstStyle/>
          <a:p>
            <a:pPr lvl="1"/>
            <a:r>
              <a:rPr lang="en-US" altLang="zh-CN" b="1" dirty="0" smtClean="0"/>
              <a:t>3.   </a:t>
            </a:r>
            <a:r>
              <a:rPr lang="zh-CN" altLang="zh-CN" b="1" dirty="0" smtClean="0"/>
              <a:t>文本</a:t>
            </a:r>
            <a:r>
              <a:rPr lang="zh-CN" altLang="zh-CN" b="1" dirty="0"/>
              <a:t>控制</a:t>
            </a:r>
            <a:endParaRPr lang="zh-CN" altLang="zh-CN" dirty="0"/>
          </a:p>
          <a:p>
            <a:pPr lvl="2"/>
            <a:r>
              <a:rPr lang="zh-CN" altLang="zh-CN" dirty="0"/>
              <a:t>在</a:t>
            </a:r>
            <a:r>
              <a:rPr lang="en-US" altLang="zh-CN" dirty="0"/>
              <a:t>Excel 2010</a:t>
            </a:r>
            <a:r>
              <a:rPr lang="zh-CN" altLang="zh-CN" dirty="0"/>
              <a:t>中，对文本的控制主要涉及自动换行、缩小字体的填充以及合并单元格等处理。从</a:t>
            </a:r>
            <a:r>
              <a:rPr lang="en-US" altLang="zh-CN" dirty="0"/>
              <a:t>“</a:t>
            </a:r>
            <a:r>
              <a:rPr lang="zh-CN" altLang="zh-CN" dirty="0"/>
              <a:t>设置单元格格式</a:t>
            </a:r>
            <a:r>
              <a:rPr lang="en-US" altLang="zh-CN" dirty="0"/>
              <a:t>”</a:t>
            </a:r>
            <a:r>
              <a:rPr lang="zh-CN" altLang="zh-CN" dirty="0"/>
              <a:t>对话框中</a:t>
            </a:r>
            <a:r>
              <a:rPr lang="en-US" altLang="zh-CN" dirty="0"/>
              <a:t>“</a:t>
            </a:r>
            <a:r>
              <a:rPr lang="zh-CN" altLang="zh-CN" dirty="0"/>
              <a:t>对齐</a:t>
            </a:r>
            <a:r>
              <a:rPr lang="en-US" altLang="zh-CN" dirty="0"/>
              <a:t>”</a:t>
            </a:r>
            <a:r>
              <a:rPr lang="zh-CN" altLang="zh-CN" dirty="0"/>
              <a:t>选项卡中的</a:t>
            </a:r>
            <a:r>
              <a:rPr lang="en-US" altLang="zh-CN" dirty="0"/>
              <a:t>“</a:t>
            </a:r>
            <a:r>
              <a:rPr lang="zh-CN" altLang="zh-CN" dirty="0"/>
              <a:t>文本控制</a:t>
            </a:r>
            <a:r>
              <a:rPr lang="en-US" altLang="zh-CN" dirty="0"/>
              <a:t>”</a:t>
            </a:r>
            <a:r>
              <a:rPr lang="zh-CN" altLang="zh-CN" dirty="0"/>
              <a:t>容器中的多选项来实现。</a:t>
            </a:r>
          </a:p>
          <a:p>
            <a:pPr lvl="2"/>
            <a:r>
              <a:rPr lang="zh-CN" altLang="zh-CN" b="1" dirty="0"/>
              <a:t>自动换行：</a:t>
            </a:r>
            <a:r>
              <a:rPr lang="zh-CN" altLang="zh-CN" dirty="0"/>
              <a:t>该项控制功能仅对文本类型数据起作用。选中该项后，当输入单元格的字符宽度超过列宽时，会自动</a:t>
            </a:r>
            <a:r>
              <a:rPr lang="zh-CN" altLang="zh-CN" dirty="0" smtClean="0"/>
              <a:t>换行</a:t>
            </a:r>
            <a:r>
              <a:rPr lang="zh-CN" altLang="en-US" dirty="0" smtClean="0"/>
              <a:t>。</a:t>
            </a:r>
            <a:endParaRPr lang="zh-CN" altLang="zh-CN" dirty="0"/>
          </a:p>
          <a:p>
            <a:pPr lvl="2"/>
            <a:r>
              <a:rPr lang="zh-CN" altLang="zh-CN" b="1" dirty="0"/>
              <a:t>缩小字体填充：</a:t>
            </a:r>
            <a:r>
              <a:rPr lang="zh-CN" altLang="zh-CN" dirty="0"/>
              <a:t>若该选项被选中，当活动单元格所在列的宽度小于输入数据的宽度时，系统将自动缩小数据的宽度以适应单元格的宽度，但字号并不会改变。</a:t>
            </a:r>
          </a:p>
          <a:p>
            <a:pPr lvl="2"/>
            <a:r>
              <a:rPr lang="zh-CN" altLang="zh-CN" b="1" dirty="0"/>
              <a:t>合并单元格：</a:t>
            </a:r>
            <a:r>
              <a:rPr lang="zh-CN" altLang="zh-CN" dirty="0"/>
              <a:t>该功能可以将所选的矩形单元格区域所包含多个单元格合并为一个单元格，合并</a:t>
            </a:r>
            <a:r>
              <a:rPr lang="zh-CN" altLang="zh-CN" dirty="0" smtClean="0"/>
              <a:t>后只</a:t>
            </a:r>
            <a:r>
              <a:rPr lang="zh-CN" altLang="zh-CN" dirty="0"/>
              <a:t>保留区域中位于该区域左上角的单元格中的内容</a:t>
            </a:r>
            <a:r>
              <a:rPr lang="zh-CN" altLang="zh-CN" dirty="0" smtClean="0"/>
              <a:t>。</a:t>
            </a:r>
            <a:endParaRPr lang="zh-CN" altLang="zh-CN" dirty="0"/>
          </a:p>
        </p:txBody>
      </p:sp>
      <p:sp>
        <p:nvSpPr>
          <p:cNvPr id="3" name="标题 2"/>
          <p:cNvSpPr>
            <a:spLocks noGrp="1"/>
          </p:cNvSpPr>
          <p:nvPr>
            <p:ph type="title"/>
          </p:nvPr>
        </p:nvSpPr>
        <p:spPr/>
        <p:txBody>
          <a:bodyPr/>
          <a:lstStyle/>
          <a:p>
            <a:r>
              <a:rPr lang="en-US" altLang="zh-CN" dirty="0"/>
              <a:t>6.4 </a:t>
            </a:r>
            <a:r>
              <a:rPr lang="zh-CN" altLang="zh-CN" dirty="0"/>
              <a:t>格式化工作表</a:t>
            </a:r>
            <a:endParaRPr lang="zh-CN" altLang="en-US" dirty="0"/>
          </a:p>
        </p:txBody>
      </p:sp>
    </p:spTree>
    <p:extLst>
      <p:ext uri="{BB962C8B-B14F-4D97-AF65-F5344CB8AC3E}">
        <p14:creationId xmlns:p14="http://schemas.microsoft.com/office/powerpoint/2010/main" val="341580821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lvl="1"/>
            <a:r>
              <a:rPr lang="en-US" altLang="zh-CN" b="1" dirty="0" smtClean="0"/>
              <a:t>4.   </a:t>
            </a:r>
            <a:r>
              <a:rPr lang="zh-CN" altLang="zh-CN" b="1" dirty="0" smtClean="0"/>
              <a:t>文字</a:t>
            </a:r>
            <a:r>
              <a:rPr lang="zh-CN" altLang="zh-CN" b="1" dirty="0"/>
              <a:t>阅读方向设置</a:t>
            </a:r>
            <a:endParaRPr lang="zh-CN" altLang="zh-CN" dirty="0"/>
          </a:p>
          <a:p>
            <a:pPr lvl="1"/>
            <a:r>
              <a:rPr lang="zh-CN" altLang="zh-CN" dirty="0"/>
              <a:t>该项控制功能能够改变文字的阅读</a:t>
            </a:r>
            <a:r>
              <a:rPr lang="zh-CN" altLang="zh-CN" dirty="0" smtClean="0"/>
              <a:t>方向</a:t>
            </a:r>
            <a:r>
              <a:rPr lang="zh-CN" altLang="en-US" dirty="0" smtClean="0"/>
              <a:t>。</a:t>
            </a:r>
            <a:endParaRPr lang="en-US" altLang="zh-CN" dirty="0" smtClean="0"/>
          </a:p>
          <a:p>
            <a:pPr lvl="1"/>
            <a:r>
              <a:rPr lang="zh-CN" altLang="zh-CN" dirty="0" smtClean="0"/>
              <a:t>可以</a:t>
            </a:r>
            <a:r>
              <a:rPr lang="zh-CN" altLang="zh-CN" dirty="0"/>
              <a:t>通过</a:t>
            </a:r>
            <a:r>
              <a:rPr lang="zh-CN" altLang="zh-CN" dirty="0" smtClean="0"/>
              <a:t>选择</a:t>
            </a:r>
            <a:r>
              <a:rPr lang="zh-CN" altLang="en-US" dirty="0" smtClean="0"/>
              <a:t>：</a:t>
            </a:r>
            <a:endParaRPr lang="en-US" altLang="zh-CN" dirty="0" smtClean="0"/>
          </a:p>
          <a:p>
            <a:pPr lvl="2"/>
            <a:r>
              <a:rPr lang="en-US" altLang="zh-CN" dirty="0" smtClean="0"/>
              <a:t>“</a:t>
            </a:r>
            <a:r>
              <a:rPr lang="zh-CN" altLang="zh-CN" dirty="0"/>
              <a:t>从左到右</a:t>
            </a:r>
            <a:r>
              <a:rPr lang="en-US" altLang="zh-CN" dirty="0" smtClean="0"/>
              <a:t>”</a:t>
            </a:r>
            <a:r>
              <a:rPr lang="zh-CN" altLang="en-US" dirty="0" smtClean="0"/>
              <a:t>；</a:t>
            </a:r>
            <a:endParaRPr lang="en-US" altLang="zh-CN" dirty="0" smtClean="0"/>
          </a:p>
          <a:p>
            <a:pPr lvl="2"/>
            <a:r>
              <a:rPr lang="en-US" altLang="zh-CN" dirty="0" smtClean="0"/>
              <a:t>“</a:t>
            </a:r>
            <a:r>
              <a:rPr lang="zh-CN" altLang="zh-CN" dirty="0"/>
              <a:t>从右到左</a:t>
            </a:r>
            <a:r>
              <a:rPr lang="en-US" altLang="zh-CN" dirty="0" smtClean="0"/>
              <a:t>”</a:t>
            </a:r>
            <a:r>
              <a:rPr lang="zh-CN" altLang="en-US" dirty="0" smtClean="0"/>
              <a:t>；</a:t>
            </a:r>
            <a:endParaRPr lang="en-US" altLang="zh-CN" dirty="0" smtClean="0"/>
          </a:p>
          <a:p>
            <a:pPr lvl="2"/>
            <a:r>
              <a:rPr lang="en-US" altLang="zh-CN" dirty="0" smtClean="0"/>
              <a:t>“</a:t>
            </a:r>
            <a:r>
              <a:rPr lang="zh-CN" altLang="zh-CN" dirty="0"/>
              <a:t>根据内容</a:t>
            </a:r>
            <a:r>
              <a:rPr lang="en-US" altLang="zh-CN" dirty="0" smtClean="0"/>
              <a:t>”</a:t>
            </a:r>
            <a:r>
              <a:rPr lang="zh-CN" altLang="zh-CN" dirty="0" smtClean="0"/>
              <a:t>。</a:t>
            </a:r>
            <a:endParaRPr lang="zh-CN" altLang="zh-CN" dirty="0"/>
          </a:p>
          <a:p>
            <a:endParaRPr lang="zh-CN" altLang="en-US" dirty="0"/>
          </a:p>
        </p:txBody>
      </p:sp>
      <p:sp>
        <p:nvSpPr>
          <p:cNvPr id="3" name="标题 2"/>
          <p:cNvSpPr>
            <a:spLocks noGrp="1"/>
          </p:cNvSpPr>
          <p:nvPr>
            <p:ph type="title"/>
          </p:nvPr>
        </p:nvSpPr>
        <p:spPr/>
        <p:txBody>
          <a:bodyPr/>
          <a:lstStyle/>
          <a:p>
            <a:r>
              <a:rPr lang="en-US" altLang="zh-CN" dirty="0"/>
              <a:t>6.4 </a:t>
            </a:r>
            <a:r>
              <a:rPr lang="zh-CN" altLang="zh-CN" dirty="0"/>
              <a:t>格式化工作表</a:t>
            </a:r>
            <a:endParaRPr lang="zh-CN" altLang="en-US" dirty="0"/>
          </a:p>
        </p:txBody>
      </p:sp>
    </p:spTree>
    <p:extLst>
      <p:ext uri="{BB962C8B-B14F-4D97-AF65-F5344CB8AC3E}">
        <p14:creationId xmlns:p14="http://schemas.microsoft.com/office/powerpoint/2010/main" val="59051898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2675466"/>
            <a:ext cx="7408333" cy="3993894"/>
          </a:xfrm>
        </p:spPr>
        <p:txBody>
          <a:bodyPr>
            <a:normAutofit fontScale="85000" lnSpcReduction="10000"/>
          </a:bodyPr>
          <a:lstStyle/>
          <a:p>
            <a:r>
              <a:rPr lang="en-US" altLang="zh-CN" b="1" dirty="0"/>
              <a:t>6.4.3  </a:t>
            </a:r>
            <a:r>
              <a:rPr lang="zh-CN" altLang="zh-CN" b="1" dirty="0"/>
              <a:t>设置行高和列宽</a:t>
            </a:r>
          </a:p>
          <a:p>
            <a:pPr marL="301943" lvl="1" indent="0">
              <a:buNone/>
            </a:pPr>
            <a:r>
              <a:rPr lang="en-US" altLang="zh-CN" dirty="0" smtClean="0"/>
              <a:t>         </a:t>
            </a:r>
            <a:r>
              <a:rPr lang="zh-CN" altLang="zh-CN" dirty="0" smtClean="0"/>
              <a:t>在</a:t>
            </a:r>
            <a:r>
              <a:rPr lang="en-US" altLang="zh-CN" dirty="0"/>
              <a:t>Excel 2010</a:t>
            </a:r>
            <a:r>
              <a:rPr lang="zh-CN" altLang="zh-CN" dirty="0"/>
              <a:t>中，工作表中的行标号和列标号的分隔线，称为“行边框线”和“列边框线”，它们共同决定了单元格的尺寸</a:t>
            </a:r>
            <a:r>
              <a:rPr lang="en-US" altLang="zh-CN" dirty="0"/>
              <a:t>(</a:t>
            </a:r>
            <a:r>
              <a:rPr lang="zh-CN" altLang="zh-CN" dirty="0"/>
              <a:t>高和宽</a:t>
            </a:r>
            <a:r>
              <a:rPr lang="en-US" altLang="zh-CN" dirty="0"/>
              <a:t>)</a:t>
            </a:r>
            <a:r>
              <a:rPr lang="zh-CN" altLang="zh-CN" dirty="0" smtClean="0"/>
              <a:t>。</a:t>
            </a:r>
            <a:endParaRPr lang="en-US" altLang="zh-CN" dirty="0" smtClean="0"/>
          </a:p>
          <a:p>
            <a:pPr lvl="1"/>
            <a:r>
              <a:rPr lang="zh-CN" altLang="zh-CN" dirty="0" smtClean="0"/>
              <a:t>可以</a:t>
            </a:r>
            <a:r>
              <a:rPr lang="zh-CN" altLang="zh-CN" dirty="0"/>
              <a:t>用下列两种方法来设置行高和列宽</a:t>
            </a:r>
            <a:r>
              <a:rPr lang="zh-CN" altLang="zh-CN" dirty="0" smtClean="0"/>
              <a:t>：</a:t>
            </a:r>
            <a:endParaRPr lang="en-US" altLang="zh-CN" dirty="0" smtClean="0"/>
          </a:p>
          <a:p>
            <a:pPr lvl="1"/>
            <a:r>
              <a:rPr lang="zh-CN" altLang="zh-CN" b="1" dirty="0"/>
              <a:t>鼠标调整</a:t>
            </a:r>
            <a:endParaRPr lang="zh-CN" altLang="zh-CN" dirty="0"/>
          </a:p>
          <a:p>
            <a:pPr lvl="2"/>
            <a:r>
              <a:rPr lang="zh-CN" altLang="en-US" dirty="0" smtClean="0"/>
              <a:t>用</a:t>
            </a:r>
            <a:r>
              <a:rPr lang="zh-CN" altLang="zh-CN" dirty="0" smtClean="0"/>
              <a:t>鼠标</a:t>
            </a:r>
            <a:r>
              <a:rPr lang="zh-CN" altLang="en-US" dirty="0" smtClean="0"/>
              <a:t>拖动</a:t>
            </a:r>
            <a:r>
              <a:rPr lang="zh-CN" altLang="zh-CN" dirty="0" smtClean="0"/>
              <a:t>工作</a:t>
            </a:r>
            <a:r>
              <a:rPr lang="zh-CN" altLang="zh-CN" dirty="0"/>
              <a:t>表的行边框</a:t>
            </a:r>
            <a:r>
              <a:rPr lang="zh-CN" altLang="zh-CN" dirty="0" smtClean="0"/>
              <a:t>线</a:t>
            </a:r>
            <a:r>
              <a:rPr lang="zh-CN" altLang="en-US" dirty="0" smtClean="0"/>
              <a:t>和</a:t>
            </a:r>
            <a:r>
              <a:rPr lang="en-US" altLang="zh-CN" dirty="0" smtClean="0"/>
              <a:t>“</a:t>
            </a:r>
            <a:r>
              <a:rPr lang="zh-CN" altLang="zh-CN" dirty="0"/>
              <a:t>列边框线</a:t>
            </a:r>
            <a:r>
              <a:rPr lang="en-US" altLang="zh-CN" dirty="0"/>
              <a:t>”</a:t>
            </a:r>
            <a:r>
              <a:rPr lang="zh-CN" altLang="zh-CN" dirty="0"/>
              <a:t>来</a:t>
            </a:r>
            <a:r>
              <a:rPr lang="zh-CN" altLang="zh-CN" dirty="0" smtClean="0"/>
              <a:t>调整。直观但不精确。</a:t>
            </a:r>
            <a:endParaRPr lang="zh-CN" altLang="zh-CN" dirty="0"/>
          </a:p>
          <a:p>
            <a:pPr lvl="1"/>
            <a:r>
              <a:rPr lang="zh-CN" altLang="zh-CN" b="1" dirty="0"/>
              <a:t>精确调整</a:t>
            </a:r>
            <a:endParaRPr lang="zh-CN" altLang="zh-CN" dirty="0"/>
          </a:p>
          <a:p>
            <a:pPr lvl="2"/>
            <a:r>
              <a:rPr lang="zh-CN" altLang="zh-CN" dirty="0" smtClean="0"/>
              <a:t> </a:t>
            </a:r>
            <a:r>
              <a:rPr lang="en-US" altLang="zh-CN" dirty="0" smtClean="0"/>
              <a:t>(</a:t>
            </a:r>
            <a:r>
              <a:rPr lang="en-US" altLang="zh-CN" dirty="0"/>
              <a:t>1)</a:t>
            </a:r>
            <a:r>
              <a:rPr lang="zh-CN" altLang="zh-CN" dirty="0"/>
              <a:t>行调整：</a:t>
            </a:r>
          </a:p>
          <a:p>
            <a:pPr lvl="3"/>
            <a:r>
              <a:rPr lang="zh-CN" altLang="en-US" dirty="0" smtClean="0"/>
              <a:t>右击</a:t>
            </a:r>
            <a:r>
              <a:rPr lang="zh-CN" altLang="zh-CN" dirty="0" smtClean="0"/>
              <a:t>某</a:t>
            </a:r>
            <a:r>
              <a:rPr lang="zh-CN" altLang="zh-CN" dirty="0"/>
              <a:t>行</a:t>
            </a:r>
            <a:r>
              <a:rPr lang="zh-CN" altLang="zh-CN" dirty="0" smtClean="0"/>
              <a:t>标号</a:t>
            </a:r>
            <a:r>
              <a:rPr lang="zh-CN" altLang="en-US" dirty="0" smtClean="0"/>
              <a:t>，在</a:t>
            </a:r>
            <a:r>
              <a:rPr lang="zh-CN" altLang="zh-CN" dirty="0" smtClean="0"/>
              <a:t>快捷菜单</a:t>
            </a:r>
            <a:r>
              <a:rPr lang="zh-CN" altLang="en-US" dirty="0" smtClean="0"/>
              <a:t>中</a:t>
            </a:r>
            <a:r>
              <a:rPr lang="zh-CN" altLang="zh-CN" dirty="0" smtClean="0"/>
              <a:t>选择</a:t>
            </a:r>
            <a:r>
              <a:rPr lang="en-US" altLang="zh-CN" dirty="0" smtClean="0"/>
              <a:t>“</a:t>
            </a:r>
            <a:r>
              <a:rPr lang="zh-CN" altLang="zh-CN" dirty="0"/>
              <a:t>行高</a:t>
            </a:r>
            <a:r>
              <a:rPr lang="en-US" altLang="zh-CN" dirty="0"/>
              <a:t>…”</a:t>
            </a:r>
            <a:r>
              <a:rPr lang="zh-CN" altLang="zh-CN" dirty="0"/>
              <a:t>项，然后在弹出的对话框中输入该行所需的高度，并点击“确定”按钮即可。</a:t>
            </a:r>
          </a:p>
          <a:p>
            <a:pPr lvl="2"/>
            <a:r>
              <a:rPr lang="en-US" altLang="zh-CN" dirty="0"/>
              <a:t>(2)</a:t>
            </a:r>
            <a:r>
              <a:rPr lang="zh-CN" altLang="zh-CN" dirty="0"/>
              <a:t>列调整：</a:t>
            </a:r>
          </a:p>
          <a:p>
            <a:pPr lvl="3"/>
            <a:r>
              <a:rPr lang="zh-CN" altLang="en-US" dirty="0" smtClean="0"/>
              <a:t>右</a:t>
            </a:r>
            <a:r>
              <a:rPr lang="zh-CN" altLang="zh-CN" dirty="0" smtClean="0"/>
              <a:t>击</a:t>
            </a:r>
            <a:r>
              <a:rPr lang="zh-CN" altLang="zh-CN" dirty="0"/>
              <a:t>某列标号</a:t>
            </a:r>
            <a:r>
              <a:rPr lang="zh-CN" altLang="zh-CN" dirty="0" smtClean="0"/>
              <a:t>，</a:t>
            </a:r>
            <a:r>
              <a:rPr lang="zh-CN" altLang="en-US" dirty="0" smtClean="0"/>
              <a:t>在</a:t>
            </a:r>
            <a:r>
              <a:rPr lang="zh-CN" altLang="zh-CN" dirty="0" smtClean="0"/>
              <a:t>快捷菜单</a:t>
            </a:r>
            <a:r>
              <a:rPr lang="zh-CN" altLang="en-US" dirty="0" smtClean="0"/>
              <a:t>中</a:t>
            </a:r>
            <a:r>
              <a:rPr lang="zh-CN" altLang="zh-CN" dirty="0" smtClean="0"/>
              <a:t>选择</a:t>
            </a:r>
            <a:r>
              <a:rPr lang="en-US" altLang="zh-CN" dirty="0" smtClean="0"/>
              <a:t>“</a:t>
            </a:r>
            <a:r>
              <a:rPr lang="zh-CN" altLang="zh-CN" dirty="0"/>
              <a:t>列宽</a:t>
            </a:r>
            <a:r>
              <a:rPr lang="en-US" altLang="zh-CN" dirty="0"/>
              <a:t>…”</a:t>
            </a:r>
            <a:r>
              <a:rPr lang="zh-CN" altLang="zh-CN" dirty="0"/>
              <a:t>项，然后在弹出的对话框中输入该列所需的宽度，并点击“确定”按钮即可。</a:t>
            </a:r>
          </a:p>
          <a:p>
            <a:pPr lvl="1"/>
            <a:endParaRPr lang="zh-CN" altLang="zh-CN" dirty="0"/>
          </a:p>
          <a:p>
            <a:endParaRPr lang="zh-CN" altLang="en-US" dirty="0"/>
          </a:p>
        </p:txBody>
      </p:sp>
      <p:sp>
        <p:nvSpPr>
          <p:cNvPr id="3" name="标题 2"/>
          <p:cNvSpPr>
            <a:spLocks noGrp="1"/>
          </p:cNvSpPr>
          <p:nvPr>
            <p:ph type="title"/>
          </p:nvPr>
        </p:nvSpPr>
        <p:spPr/>
        <p:txBody>
          <a:bodyPr/>
          <a:lstStyle/>
          <a:p>
            <a:r>
              <a:rPr lang="en-US" altLang="zh-CN" dirty="0"/>
              <a:t>6.4 </a:t>
            </a:r>
            <a:r>
              <a:rPr lang="zh-CN" altLang="zh-CN" dirty="0"/>
              <a:t>格式化工作表</a:t>
            </a:r>
            <a:endParaRPr lang="zh-CN" altLang="en-US" dirty="0"/>
          </a:p>
        </p:txBody>
      </p:sp>
    </p:spTree>
    <p:extLst>
      <p:ext uri="{BB962C8B-B14F-4D97-AF65-F5344CB8AC3E}">
        <p14:creationId xmlns:p14="http://schemas.microsoft.com/office/powerpoint/2010/main" val="22459741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lnSpcReduction="10000"/>
          </a:bodyPr>
          <a:lstStyle/>
          <a:p>
            <a:r>
              <a:rPr lang="en-US" altLang="zh-CN" b="1" dirty="0" smtClean="0"/>
              <a:t>6.1.2 Excel </a:t>
            </a:r>
            <a:r>
              <a:rPr lang="en-US" altLang="zh-CN" b="1" dirty="0"/>
              <a:t>2010</a:t>
            </a:r>
            <a:r>
              <a:rPr lang="zh-CN" altLang="zh-CN" b="1" dirty="0"/>
              <a:t>的基本概念</a:t>
            </a:r>
            <a:endParaRPr lang="zh-CN" altLang="zh-CN" sz="3200" b="1" dirty="0"/>
          </a:p>
          <a:p>
            <a:pPr lvl="1"/>
            <a:r>
              <a:rPr lang="en-US" altLang="zh-CN" b="1" dirty="0" smtClean="0"/>
              <a:t>1. </a:t>
            </a:r>
            <a:r>
              <a:rPr lang="zh-CN" altLang="zh-CN" b="1" dirty="0" smtClean="0"/>
              <a:t>工作簿</a:t>
            </a:r>
            <a:endParaRPr lang="zh-CN" altLang="zh-CN" dirty="0"/>
          </a:p>
          <a:p>
            <a:pPr lvl="2"/>
            <a:r>
              <a:rPr lang="zh-CN" altLang="zh-CN" dirty="0"/>
              <a:t>在</a:t>
            </a:r>
            <a:r>
              <a:rPr lang="en-US" altLang="zh-CN" dirty="0"/>
              <a:t>Excel </a:t>
            </a:r>
            <a:r>
              <a:rPr lang="en-US" altLang="zh-CN" dirty="0" smtClean="0"/>
              <a:t>2010</a:t>
            </a:r>
            <a:r>
              <a:rPr lang="zh-CN" altLang="zh-CN" dirty="0" smtClean="0"/>
              <a:t>默认创建文件</a:t>
            </a:r>
            <a:r>
              <a:rPr lang="zh-CN" altLang="zh-CN" dirty="0"/>
              <a:t>称为</a:t>
            </a:r>
            <a:r>
              <a:rPr lang="zh-CN" altLang="zh-CN" dirty="0" smtClean="0"/>
              <a:t>工作簿</a:t>
            </a:r>
            <a:r>
              <a:rPr lang="zh-CN" altLang="en-US" dirty="0" smtClean="0"/>
              <a:t>，</a:t>
            </a:r>
            <a:r>
              <a:rPr lang="zh-CN" altLang="zh-CN" dirty="0" smtClean="0"/>
              <a:t>以</a:t>
            </a:r>
            <a:r>
              <a:rPr lang="en-US" altLang="zh-CN" dirty="0"/>
              <a:t>.</a:t>
            </a:r>
            <a:r>
              <a:rPr lang="en-US" altLang="zh-CN" dirty="0" err="1"/>
              <a:t>xlsx</a:t>
            </a:r>
            <a:r>
              <a:rPr lang="zh-CN" altLang="zh-CN" dirty="0"/>
              <a:t>为文件</a:t>
            </a:r>
            <a:r>
              <a:rPr lang="zh-CN" altLang="zh-CN" dirty="0" smtClean="0"/>
              <a:t>扩展名</a:t>
            </a:r>
            <a:r>
              <a:rPr lang="zh-CN" altLang="en-US" dirty="0" smtClean="0"/>
              <a:t>；</a:t>
            </a:r>
            <a:endParaRPr lang="en-US" altLang="zh-CN" dirty="0" smtClean="0"/>
          </a:p>
          <a:p>
            <a:pPr lvl="2"/>
            <a:r>
              <a:rPr lang="zh-CN" altLang="zh-CN" dirty="0" smtClean="0"/>
              <a:t>一</a:t>
            </a:r>
            <a:r>
              <a:rPr lang="zh-CN" altLang="zh-CN" dirty="0"/>
              <a:t>个工作簿文件是由一个以上的工作表组成</a:t>
            </a:r>
            <a:r>
              <a:rPr lang="zh-CN" altLang="zh-CN" dirty="0" smtClean="0"/>
              <a:t>的系统</a:t>
            </a:r>
            <a:r>
              <a:rPr lang="zh-CN" altLang="zh-CN" dirty="0"/>
              <a:t>默认每个工作簿由三个工作表组成，并且允许用户在工作簿中插入新的工作表或删除工作</a:t>
            </a:r>
            <a:r>
              <a:rPr lang="zh-CN" altLang="zh-CN" dirty="0" smtClean="0"/>
              <a:t>表</a:t>
            </a:r>
            <a:r>
              <a:rPr lang="zh-CN" altLang="en-US" dirty="0" smtClean="0"/>
              <a:t>；</a:t>
            </a:r>
            <a:endParaRPr lang="en-US" altLang="zh-CN" dirty="0" smtClean="0"/>
          </a:p>
          <a:p>
            <a:pPr lvl="2"/>
            <a:r>
              <a:rPr lang="zh-CN" altLang="zh-CN" dirty="0" smtClean="0"/>
              <a:t>可以</a:t>
            </a:r>
            <a:r>
              <a:rPr lang="zh-CN" altLang="zh-CN"/>
              <a:t>通过</a:t>
            </a:r>
            <a:r>
              <a:rPr lang="zh-CN" altLang="zh-CN" smtClean="0"/>
              <a:t>点击</a:t>
            </a:r>
            <a:r>
              <a:rPr lang="zh-CN" altLang="en-US" smtClean="0"/>
              <a:t>“文件”选项卡</a:t>
            </a:r>
            <a:r>
              <a:rPr lang="zh-CN" altLang="zh-CN" smtClean="0"/>
              <a:t>，</a:t>
            </a:r>
            <a:r>
              <a:rPr lang="zh-CN" altLang="zh-CN" dirty="0"/>
              <a:t>从其功能项中选择“选项”，来设置新工作簿内的工作表的数目，所设置的数字被限制在</a:t>
            </a:r>
            <a:r>
              <a:rPr lang="en-US" altLang="zh-CN" dirty="0"/>
              <a:t>1~ 255 </a:t>
            </a:r>
            <a:r>
              <a:rPr lang="zh-CN" altLang="zh-CN" dirty="0" smtClean="0"/>
              <a:t>之内</a:t>
            </a:r>
            <a:r>
              <a:rPr lang="zh-CN" altLang="en-US" dirty="0" smtClean="0"/>
              <a:t>；</a:t>
            </a:r>
            <a:endParaRPr lang="en-US" altLang="zh-CN" dirty="0" smtClean="0"/>
          </a:p>
          <a:p>
            <a:pPr lvl="2"/>
            <a:r>
              <a:rPr lang="zh-CN" altLang="zh-CN" dirty="0" smtClean="0"/>
              <a:t>一</a:t>
            </a:r>
            <a:r>
              <a:rPr lang="zh-CN" altLang="zh-CN" dirty="0"/>
              <a:t>个</a:t>
            </a:r>
            <a:r>
              <a:rPr lang="en-US" altLang="zh-CN" dirty="0"/>
              <a:t>Excel 2010</a:t>
            </a:r>
            <a:r>
              <a:rPr lang="zh-CN" altLang="zh-CN" dirty="0"/>
              <a:t>工作簿中工作表的最大数目可以增加到</a:t>
            </a:r>
            <a:r>
              <a:rPr lang="en-US" altLang="zh-CN" dirty="0"/>
              <a:t> 10000 </a:t>
            </a:r>
            <a:r>
              <a:rPr lang="zh-CN" altLang="zh-CN" dirty="0"/>
              <a:t>个以上，取决于计算机的内存等硬件配置。</a:t>
            </a:r>
            <a:endParaRPr lang="zh-CN" altLang="en-US" dirty="0"/>
          </a:p>
        </p:txBody>
      </p:sp>
      <p:sp>
        <p:nvSpPr>
          <p:cNvPr id="3" name="标题 2"/>
          <p:cNvSpPr>
            <a:spLocks noGrp="1"/>
          </p:cNvSpPr>
          <p:nvPr>
            <p:ph type="title"/>
          </p:nvPr>
        </p:nvSpPr>
        <p:spPr/>
        <p:txBody>
          <a:bodyPr/>
          <a:lstStyle/>
          <a:p>
            <a:r>
              <a:rPr lang="en-US" altLang="zh-CN" b="1" dirty="0"/>
              <a:t>6.1  Excel 2010</a:t>
            </a:r>
            <a:r>
              <a:rPr lang="zh-CN" altLang="zh-CN" b="1" dirty="0"/>
              <a:t>简介</a:t>
            </a:r>
            <a:endParaRPr lang="zh-CN" altLang="en-US" dirty="0"/>
          </a:p>
        </p:txBody>
      </p:sp>
    </p:spTree>
    <p:extLst>
      <p:ext uri="{BB962C8B-B14F-4D97-AF65-F5344CB8AC3E}">
        <p14:creationId xmlns:p14="http://schemas.microsoft.com/office/powerpoint/2010/main" val="204704751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lnSpcReduction="10000"/>
          </a:bodyPr>
          <a:lstStyle/>
          <a:p>
            <a:r>
              <a:rPr lang="en-US" altLang="zh-CN" b="1" dirty="0"/>
              <a:t>6.4.4  </a:t>
            </a:r>
            <a:r>
              <a:rPr lang="zh-CN" altLang="zh-CN" b="1" dirty="0"/>
              <a:t>设置边框、底纹和表格背景</a:t>
            </a:r>
          </a:p>
          <a:p>
            <a:pPr lvl="1"/>
            <a:r>
              <a:rPr lang="en-US" altLang="zh-CN" b="1" dirty="0" smtClean="0"/>
              <a:t>1.   </a:t>
            </a:r>
            <a:r>
              <a:rPr lang="zh-CN" altLang="zh-CN" b="1" dirty="0" smtClean="0"/>
              <a:t>边框</a:t>
            </a:r>
            <a:r>
              <a:rPr lang="zh-CN" altLang="zh-CN" b="1" dirty="0"/>
              <a:t>和底纹</a:t>
            </a:r>
            <a:endParaRPr lang="zh-CN" altLang="zh-CN" dirty="0"/>
          </a:p>
          <a:p>
            <a:pPr lvl="2"/>
            <a:r>
              <a:rPr lang="zh-CN" altLang="zh-CN" dirty="0"/>
              <a:t>选中需要添加表格线的单元格或单元格</a:t>
            </a:r>
            <a:r>
              <a:rPr lang="zh-CN" altLang="zh-CN" dirty="0" smtClean="0"/>
              <a:t>区域</a:t>
            </a:r>
            <a:r>
              <a:rPr lang="zh-CN" altLang="en-US" dirty="0" smtClean="0"/>
              <a:t>；</a:t>
            </a:r>
            <a:endParaRPr lang="en-US" altLang="zh-CN" dirty="0" smtClean="0"/>
          </a:p>
          <a:p>
            <a:pPr lvl="2"/>
            <a:r>
              <a:rPr lang="zh-CN" altLang="zh-CN" dirty="0" smtClean="0"/>
              <a:t>点击</a:t>
            </a:r>
            <a:r>
              <a:rPr lang="zh-CN" altLang="zh-CN" dirty="0"/>
              <a:t>“开始”选项卡</a:t>
            </a:r>
            <a:r>
              <a:rPr lang="zh-CN" altLang="zh-CN" dirty="0" smtClean="0"/>
              <a:t>中的</a:t>
            </a:r>
            <a:r>
              <a:rPr lang="en-US" altLang="zh-CN" dirty="0" smtClean="0"/>
              <a:t>        </a:t>
            </a:r>
            <a:r>
              <a:rPr lang="zh-CN" altLang="zh-CN" dirty="0" smtClean="0"/>
              <a:t>按钮</a:t>
            </a:r>
            <a:r>
              <a:rPr lang="zh-CN" altLang="zh-CN" dirty="0"/>
              <a:t>，系统将弹出的</a:t>
            </a:r>
            <a:r>
              <a:rPr lang="en-US" altLang="zh-CN" dirty="0"/>
              <a:t>“</a:t>
            </a:r>
            <a:r>
              <a:rPr lang="zh-CN" altLang="zh-CN" dirty="0"/>
              <a:t>设置单元格格式</a:t>
            </a:r>
            <a:r>
              <a:rPr lang="en-US" altLang="zh-CN" dirty="0"/>
              <a:t>”</a:t>
            </a:r>
            <a:r>
              <a:rPr lang="zh-CN" altLang="zh-CN" dirty="0"/>
              <a:t>对话框，从中再点击</a:t>
            </a:r>
            <a:r>
              <a:rPr lang="en-US" altLang="zh-CN" dirty="0"/>
              <a:t>“</a:t>
            </a:r>
            <a:r>
              <a:rPr lang="zh-CN" altLang="zh-CN" dirty="0"/>
              <a:t>边框</a:t>
            </a:r>
            <a:r>
              <a:rPr lang="en-US" altLang="zh-CN" dirty="0"/>
              <a:t>”</a:t>
            </a:r>
            <a:r>
              <a:rPr lang="zh-CN" altLang="zh-CN" dirty="0"/>
              <a:t>选项</a:t>
            </a:r>
            <a:r>
              <a:rPr lang="zh-CN" altLang="zh-CN" dirty="0" smtClean="0"/>
              <a:t>卡</a:t>
            </a:r>
            <a:r>
              <a:rPr lang="zh-CN" altLang="en-US" dirty="0" smtClean="0"/>
              <a:t>；</a:t>
            </a:r>
            <a:endParaRPr lang="en-US" altLang="zh-CN" dirty="0" smtClean="0"/>
          </a:p>
          <a:p>
            <a:pPr lvl="2"/>
            <a:r>
              <a:rPr lang="zh-CN" altLang="zh-CN" dirty="0" smtClean="0"/>
              <a:t>就可</a:t>
            </a:r>
            <a:r>
              <a:rPr lang="zh-CN" altLang="en-US" dirty="0" smtClean="0"/>
              <a:t>设置</a:t>
            </a:r>
            <a:r>
              <a:rPr lang="zh-CN" altLang="zh-CN" dirty="0" smtClean="0"/>
              <a:t>边框</a:t>
            </a:r>
            <a:r>
              <a:rPr lang="zh-CN" altLang="en-US" dirty="0" smtClean="0"/>
              <a:t>的</a:t>
            </a:r>
            <a:r>
              <a:rPr lang="zh-CN" altLang="zh-CN" dirty="0" smtClean="0"/>
              <a:t>线条样式</a:t>
            </a:r>
            <a:r>
              <a:rPr lang="zh-CN" altLang="zh-CN" dirty="0"/>
              <a:t>、边框框种类和颜色，点击</a:t>
            </a:r>
            <a:r>
              <a:rPr lang="en-US" altLang="zh-CN" dirty="0"/>
              <a:t>“</a:t>
            </a:r>
            <a:r>
              <a:rPr lang="zh-CN" altLang="zh-CN" dirty="0"/>
              <a:t>确定</a:t>
            </a:r>
            <a:r>
              <a:rPr lang="en-US" altLang="zh-CN" dirty="0"/>
              <a:t>”</a:t>
            </a:r>
            <a:r>
              <a:rPr lang="zh-CN" altLang="zh-CN" dirty="0" smtClean="0"/>
              <a:t>按钮</a:t>
            </a:r>
            <a:r>
              <a:rPr lang="zh-CN" altLang="en-US" dirty="0" smtClean="0"/>
              <a:t>。</a:t>
            </a:r>
            <a:endParaRPr lang="zh-CN" altLang="zh-CN" dirty="0"/>
          </a:p>
          <a:p>
            <a:pPr lvl="2"/>
            <a:r>
              <a:rPr lang="zh-CN" altLang="zh-CN" dirty="0"/>
              <a:t>若在</a:t>
            </a:r>
            <a:r>
              <a:rPr lang="en-US" altLang="zh-CN" dirty="0"/>
              <a:t>“</a:t>
            </a:r>
            <a:r>
              <a:rPr lang="zh-CN" altLang="zh-CN" dirty="0"/>
              <a:t>设置单元格格式</a:t>
            </a:r>
            <a:r>
              <a:rPr lang="en-US" altLang="zh-CN" dirty="0"/>
              <a:t>”</a:t>
            </a:r>
            <a:r>
              <a:rPr lang="zh-CN" altLang="zh-CN" dirty="0"/>
              <a:t>对话框中选中</a:t>
            </a:r>
            <a:r>
              <a:rPr lang="en-US" altLang="zh-CN" dirty="0"/>
              <a:t>“</a:t>
            </a:r>
            <a:r>
              <a:rPr lang="zh-CN" altLang="zh-CN" dirty="0"/>
              <a:t>填充</a:t>
            </a:r>
            <a:r>
              <a:rPr lang="en-US" altLang="zh-CN" dirty="0"/>
              <a:t>”</a:t>
            </a:r>
            <a:r>
              <a:rPr lang="zh-CN" altLang="zh-CN" dirty="0"/>
              <a:t>选项卡，可以选择多种底纹颜色和多种纹理，点击</a:t>
            </a:r>
            <a:r>
              <a:rPr lang="en-US" altLang="zh-CN" dirty="0"/>
              <a:t>“</a:t>
            </a:r>
            <a:r>
              <a:rPr lang="zh-CN" altLang="zh-CN" dirty="0"/>
              <a:t>确定</a:t>
            </a:r>
            <a:r>
              <a:rPr lang="en-US" altLang="zh-CN" dirty="0"/>
              <a:t>”</a:t>
            </a:r>
            <a:r>
              <a:rPr lang="zh-CN" altLang="zh-CN" dirty="0"/>
              <a:t>按钮后即可显示和打印出底纹。</a:t>
            </a:r>
            <a:endParaRPr lang="zh-CN" altLang="en-US" dirty="0"/>
          </a:p>
        </p:txBody>
      </p:sp>
      <p:sp>
        <p:nvSpPr>
          <p:cNvPr id="3" name="标题 2"/>
          <p:cNvSpPr>
            <a:spLocks noGrp="1"/>
          </p:cNvSpPr>
          <p:nvPr>
            <p:ph type="title"/>
          </p:nvPr>
        </p:nvSpPr>
        <p:spPr/>
        <p:txBody>
          <a:bodyPr/>
          <a:lstStyle/>
          <a:p>
            <a:r>
              <a:rPr lang="en-US" altLang="zh-CN" dirty="0"/>
              <a:t>6.4 </a:t>
            </a:r>
            <a:r>
              <a:rPr lang="zh-CN" altLang="zh-CN" dirty="0"/>
              <a:t>格式化工作表</a:t>
            </a:r>
            <a:endParaRPr lang="zh-CN" altLang="en-US" dirty="0"/>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0" y="3733031"/>
            <a:ext cx="200025" cy="2000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3772912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pPr lvl="1"/>
            <a:r>
              <a:rPr lang="en-US" altLang="zh-CN" b="1" dirty="0" smtClean="0"/>
              <a:t>2.   </a:t>
            </a:r>
            <a:r>
              <a:rPr lang="zh-CN" altLang="zh-CN" b="1" dirty="0" smtClean="0"/>
              <a:t>表格</a:t>
            </a:r>
            <a:r>
              <a:rPr lang="zh-CN" altLang="zh-CN" b="1" dirty="0"/>
              <a:t>背景</a:t>
            </a:r>
            <a:endParaRPr lang="zh-CN" altLang="zh-CN" dirty="0"/>
          </a:p>
          <a:p>
            <a:pPr marL="627063" lvl="2" indent="0">
              <a:buNone/>
            </a:pPr>
            <a:r>
              <a:rPr lang="en-US" altLang="zh-CN" dirty="0" smtClean="0"/>
              <a:t>         </a:t>
            </a:r>
            <a:r>
              <a:rPr lang="zh-CN" altLang="zh-CN" dirty="0" smtClean="0"/>
              <a:t>工作</a:t>
            </a:r>
            <a:r>
              <a:rPr lang="zh-CN" altLang="zh-CN" dirty="0"/>
              <a:t>表的背景</a:t>
            </a:r>
            <a:r>
              <a:rPr lang="zh-CN" altLang="zh-CN" dirty="0" smtClean="0"/>
              <a:t>只</a:t>
            </a:r>
            <a:r>
              <a:rPr lang="zh-CN" altLang="en-US" dirty="0" smtClean="0"/>
              <a:t>能</a:t>
            </a:r>
            <a:r>
              <a:rPr lang="zh-CN" altLang="zh-CN" dirty="0" smtClean="0"/>
              <a:t>限于</a:t>
            </a:r>
            <a:r>
              <a:rPr lang="zh-CN" altLang="zh-CN" dirty="0"/>
              <a:t>在当前工作</a:t>
            </a:r>
            <a:r>
              <a:rPr lang="zh-CN" altLang="zh-CN" dirty="0" smtClean="0"/>
              <a:t>表显示</a:t>
            </a:r>
            <a:r>
              <a:rPr lang="zh-CN" altLang="en-US" dirty="0" smtClean="0"/>
              <a:t>，</a:t>
            </a:r>
            <a:r>
              <a:rPr lang="zh-CN" altLang="zh-CN" dirty="0" smtClean="0"/>
              <a:t>不</a:t>
            </a:r>
            <a:r>
              <a:rPr lang="zh-CN" altLang="zh-CN" dirty="0"/>
              <a:t>能够打印出来，而且在同一工作簿中的其他工作表中也没有该背景。</a:t>
            </a:r>
          </a:p>
          <a:p>
            <a:pPr lvl="2"/>
            <a:r>
              <a:rPr lang="zh-CN" altLang="zh-CN" dirty="0" smtClean="0"/>
              <a:t>设置</a:t>
            </a:r>
            <a:r>
              <a:rPr lang="zh-CN" altLang="zh-CN" dirty="0"/>
              <a:t>方法是</a:t>
            </a:r>
            <a:r>
              <a:rPr lang="zh-CN" altLang="zh-CN" dirty="0" smtClean="0"/>
              <a:t>：</a:t>
            </a:r>
            <a:endParaRPr lang="en-US" altLang="zh-CN" dirty="0" smtClean="0"/>
          </a:p>
          <a:p>
            <a:pPr lvl="3"/>
            <a:r>
              <a:rPr lang="zh-CN" altLang="zh-CN" dirty="0" smtClean="0"/>
              <a:t>先</a:t>
            </a:r>
            <a:r>
              <a:rPr lang="zh-CN" altLang="zh-CN" dirty="0"/>
              <a:t>将需要设置表格背景的工作表设置为当前工作</a:t>
            </a:r>
            <a:r>
              <a:rPr lang="zh-CN" altLang="zh-CN" dirty="0" smtClean="0"/>
              <a:t>表</a:t>
            </a:r>
            <a:r>
              <a:rPr lang="zh-CN" altLang="en-US" dirty="0" smtClean="0"/>
              <a:t>；</a:t>
            </a:r>
            <a:endParaRPr lang="en-US" altLang="zh-CN" dirty="0" smtClean="0"/>
          </a:p>
          <a:p>
            <a:pPr lvl="3"/>
            <a:r>
              <a:rPr lang="zh-CN" altLang="zh-CN" dirty="0" smtClean="0"/>
              <a:t>点击</a:t>
            </a:r>
            <a:r>
              <a:rPr lang="en-US" altLang="zh-CN" dirty="0"/>
              <a:t>“</a:t>
            </a:r>
            <a:r>
              <a:rPr lang="zh-CN" altLang="zh-CN" dirty="0"/>
              <a:t>页面布局</a:t>
            </a:r>
            <a:r>
              <a:rPr lang="en-US" altLang="zh-CN" dirty="0"/>
              <a:t>”</a:t>
            </a:r>
            <a:r>
              <a:rPr lang="zh-CN" altLang="zh-CN" dirty="0"/>
              <a:t>选项卡</a:t>
            </a:r>
            <a:r>
              <a:rPr lang="zh-CN" altLang="zh-CN" dirty="0" smtClean="0"/>
              <a:t>中的</a:t>
            </a:r>
            <a:r>
              <a:rPr lang="zh-CN" altLang="zh-CN" dirty="0"/>
              <a:t>“背景”按钮，系统将弹出</a:t>
            </a:r>
            <a:r>
              <a:rPr lang="en-US" altLang="zh-CN" dirty="0"/>
              <a:t>“</a:t>
            </a:r>
            <a:r>
              <a:rPr lang="zh-CN" altLang="zh-CN" dirty="0"/>
              <a:t>工作表背景</a:t>
            </a:r>
            <a:r>
              <a:rPr lang="en-US" altLang="zh-CN" dirty="0"/>
              <a:t>”</a:t>
            </a:r>
            <a:r>
              <a:rPr lang="zh-CN" altLang="zh-CN" dirty="0" smtClean="0"/>
              <a:t>对话框</a:t>
            </a:r>
            <a:r>
              <a:rPr lang="zh-CN" altLang="en-US" dirty="0" smtClean="0"/>
              <a:t>；</a:t>
            </a:r>
            <a:endParaRPr lang="en-US" altLang="zh-CN" dirty="0" smtClean="0"/>
          </a:p>
          <a:p>
            <a:pPr lvl="3"/>
            <a:r>
              <a:rPr lang="zh-CN" altLang="zh-CN" dirty="0" smtClean="0"/>
              <a:t>从中</a:t>
            </a:r>
            <a:r>
              <a:rPr lang="zh-CN" altLang="zh-CN" dirty="0"/>
              <a:t>选择作为背景的图片文件，然后点击</a:t>
            </a:r>
            <a:r>
              <a:rPr lang="en-US" altLang="zh-CN" dirty="0"/>
              <a:t>“</a:t>
            </a:r>
            <a:r>
              <a:rPr lang="zh-CN" altLang="zh-CN" dirty="0"/>
              <a:t>打开</a:t>
            </a:r>
            <a:r>
              <a:rPr lang="en-US" altLang="zh-CN" dirty="0"/>
              <a:t>”</a:t>
            </a:r>
            <a:r>
              <a:rPr lang="zh-CN" altLang="zh-CN" dirty="0"/>
              <a:t>按钮，所选择的图片将作为整个表格的背景出现。同时，“背景”按钮被更名为“删除背景”按钮，其功能不言而喻。</a:t>
            </a:r>
            <a:endParaRPr lang="zh-CN" altLang="en-US" dirty="0"/>
          </a:p>
        </p:txBody>
      </p:sp>
      <p:sp>
        <p:nvSpPr>
          <p:cNvPr id="3" name="标题 2"/>
          <p:cNvSpPr>
            <a:spLocks noGrp="1"/>
          </p:cNvSpPr>
          <p:nvPr>
            <p:ph type="title"/>
          </p:nvPr>
        </p:nvSpPr>
        <p:spPr/>
        <p:txBody>
          <a:bodyPr/>
          <a:lstStyle/>
          <a:p>
            <a:r>
              <a:rPr lang="en-US" altLang="zh-CN" dirty="0"/>
              <a:t>6.4 </a:t>
            </a:r>
            <a:r>
              <a:rPr lang="zh-CN" altLang="zh-CN" dirty="0"/>
              <a:t>格式化工作表</a:t>
            </a:r>
            <a:endParaRPr lang="zh-CN" altLang="en-US" dirty="0"/>
          </a:p>
        </p:txBody>
      </p:sp>
    </p:spTree>
    <p:extLst>
      <p:ext uri="{BB962C8B-B14F-4D97-AF65-F5344CB8AC3E}">
        <p14:creationId xmlns:p14="http://schemas.microsoft.com/office/powerpoint/2010/main" val="119647146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dirty="0"/>
              <a:t>6.4 </a:t>
            </a:r>
            <a:r>
              <a:rPr lang="zh-CN" altLang="zh-CN" dirty="0"/>
              <a:t>格式化工作表</a:t>
            </a:r>
            <a:endParaRPr lang="zh-CN" altLang="en-US" dirty="0"/>
          </a:p>
        </p:txBody>
      </p:sp>
      <p:grpSp>
        <p:nvGrpSpPr>
          <p:cNvPr id="4" name="Group 2"/>
          <p:cNvGrpSpPr>
            <a:grpSpLocks/>
          </p:cNvGrpSpPr>
          <p:nvPr/>
        </p:nvGrpSpPr>
        <p:grpSpPr bwMode="auto">
          <a:xfrm>
            <a:off x="539552" y="2499974"/>
            <a:ext cx="8228846" cy="3312368"/>
            <a:chOff x="1800" y="11188"/>
            <a:chExt cx="8235" cy="2808"/>
          </a:xfrm>
        </p:grpSpPr>
        <p:pic>
          <p:nvPicPr>
            <p:cNvPr id="9219"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0" y="11191"/>
              <a:ext cx="4066" cy="2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0"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70" y="11188"/>
              <a:ext cx="4065" cy="2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5" name="矩形 4"/>
          <p:cNvSpPr/>
          <p:nvPr/>
        </p:nvSpPr>
        <p:spPr>
          <a:xfrm>
            <a:off x="395536" y="5812342"/>
            <a:ext cx="8372862" cy="369332"/>
          </a:xfrm>
          <a:prstGeom prst="rect">
            <a:avLst/>
          </a:prstGeom>
        </p:spPr>
        <p:txBody>
          <a:bodyPr wrap="square">
            <a:spAutoFit/>
          </a:bodyPr>
          <a:lstStyle/>
          <a:p>
            <a:r>
              <a:rPr lang="en-US" altLang="zh-CN" dirty="0"/>
              <a:t> </a:t>
            </a:r>
            <a:r>
              <a:rPr lang="en-US" altLang="zh-CN" dirty="0" smtClean="0"/>
              <a:t> </a:t>
            </a:r>
            <a:r>
              <a:rPr lang="zh-CN" altLang="zh-CN" dirty="0" smtClean="0"/>
              <a:t>“</a:t>
            </a:r>
            <a:r>
              <a:rPr lang="zh-CN" altLang="zh-CN" dirty="0"/>
              <a:t>设置单元格格式”之边框选项卡</a:t>
            </a:r>
            <a:r>
              <a:rPr lang="en-US" altLang="zh-CN" dirty="0"/>
              <a:t>   </a:t>
            </a:r>
            <a:r>
              <a:rPr lang="en-US" altLang="zh-CN" dirty="0" smtClean="0"/>
              <a:t>               </a:t>
            </a:r>
            <a:r>
              <a:rPr lang="zh-CN" altLang="zh-CN" dirty="0"/>
              <a:t>“设置单元格格式”之填充选项卡</a:t>
            </a:r>
          </a:p>
        </p:txBody>
      </p:sp>
    </p:spTree>
    <p:extLst>
      <p:ext uri="{BB962C8B-B14F-4D97-AF65-F5344CB8AC3E}">
        <p14:creationId xmlns:p14="http://schemas.microsoft.com/office/powerpoint/2010/main" val="148497793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77500" lnSpcReduction="20000"/>
          </a:bodyPr>
          <a:lstStyle/>
          <a:p>
            <a:r>
              <a:rPr lang="en-US" altLang="zh-CN" b="1" dirty="0"/>
              <a:t>6.4.5  </a:t>
            </a:r>
            <a:r>
              <a:rPr lang="zh-CN" altLang="zh-CN" b="1" dirty="0"/>
              <a:t>选择性粘贴与清除</a:t>
            </a:r>
          </a:p>
          <a:p>
            <a:pPr lvl="1"/>
            <a:r>
              <a:rPr lang="zh-CN" altLang="zh-CN" dirty="0" smtClean="0"/>
              <a:t>一</a:t>
            </a:r>
            <a:r>
              <a:rPr lang="zh-CN" altLang="zh-CN" dirty="0"/>
              <a:t>个单元格中所包含的</a:t>
            </a:r>
            <a:r>
              <a:rPr lang="zh-CN" altLang="zh-CN" dirty="0" smtClean="0"/>
              <a:t>内容</a:t>
            </a:r>
            <a:r>
              <a:rPr lang="zh-CN" altLang="en-US" dirty="0" smtClean="0"/>
              <a:t>包括了</a:t>
            </a:r>
            <a:r>
              <a:rPr lang="zh-CN" altLang="zh-CN" dirty="0" smtClean="0"/>
              <a:t>组成</a:t>
            </a:r>
            <a:r>
              <a:rPr lang="zh-CN" altLang="zh-CN" dirty="0"/>
              <a:t>数据的数字或</a:t>
            </a:r>
            <a:r>
              <a:rPr lang="zh-CN" altLang="zh-CN" dirty="0" smtClean="0"/>
              <a:t>符号</a:t>
            </a:r>
            <a:r>
              <a:rPr lang="zh-CN" altLang="en-US" dirty="0" smtClean="0"/>
              <a:t>、</a:t>
            </a:r>
            <a:r>
              <a:rPr lang="zh-CN" altLang="zh-CN" dirty="0" smtClean="0"/>
              <a:t>格式</a:t>
            </a:r>
            <a:r>
              <a:rPr lang="zh-CN" altLang="zh-CN" dirty="0"/>
              <a:t>、公式、单元格的宽度、批注等信息，因此，对单元格进行复制和删除时，可以根据不同的需要来针对相应内容进行选择性操作。</a:t>
            </a:r>
          </a:p>
          <a:p>
            <a:pPr lvl="1"/>
            <a:r>
              <a:rPr lang="zh-CN" altLang="zh-CN" dirty="0"/>
              <a:t>当对所选定的单元格或单元格区域进行复制</a:t>
            </a:r>
            <a:r>
              <a:rPr lang="en-US" altLang="zh-CN" dirty="0"/>
              <a:t>(</a:t>
            </a:r>
            <a:r>
              <a:rPr lang="zh-CN" altLang="zh-CN" dirty="0"/>
              <a:t>如使用“复制”按钮或“</a:t>
            </a:r>
            <a:r>
              <a:rPr lang="en-US" altLang="zh-CN" dirty="0" err="1"/>
              <a:t>Ctrl+C</a:t>
            </a:r>
            <a:r>
              <a:rPr lang="zh-CN" altLang="zh-CN" dirty="0"/>
              <a:t>”组合键进行复制</a:t>
            </a:r>
            <a:r>
              <a:rPr lang="en-US" altLang="zh-CN" dirty="0"/>
              <a:t>)</a:t>
            </a:r>
            <a:r>
              <a:rPr lang="zh-CN" altLang="zh-CN" dirty="0"/>
              <a:t>时，通常是把单元格或单元格区域中的所有内容都进行了复制</a:t>
            </a:r>
            <a:r>
              <a:rPr lang="zh-CN" altLang="zh-CN" dirty="0" smtClean="0"/>
              <a:t>。</a:t>
            </a:r>
            <a:endParaRPr lang="en-US" altLang="zh-CN" dirty="0" smtClean="0"/>
          </a:p>
          <a:p>
            <a:pPr lvl="1"/>
            <a:r>
              <a:rPr lang="zh-CN" altLang="en-US" dirty="0" smtClean="0"/>
              <a:t>若仅</a:t>
            </a:r>
            <a:r>
              <a:rPr lang="zh-CN" altLang="zh-CN" dirty="0" smtClean="0"/>
              <a:t>粘贴</a:t>
            </a:r>
            <a:r>
              <a:rPr lang="zh-CN" altLang="zh-CN" dirty="0"/>
              <a:t>所复制内容中的某种信息，需点击</a:t>
            </a:r>
            <a:r>
              <a:rPr lang="en-US" altLang="zh-CN" dirty="0"/>
              <a:t>“</a:t>
            </a:r>
            <a:r>
              <a:rPr lang="zh-CN" altLang="zh-CN" dirty="0"/>
              <a:t>开始</a:t>
            </a:r>
            <a:r>
              <a:rPr lang="en-US" altLang="zh-CN" dirty="0"/>
              <a:t>”</a:t>
            </a:r>
            <a:r>
              <a:rPr lang="zh-CN" altLang="zh-CN" dirty="0"/>
              <a:t>选项卡</a:t>
            </a:r>
            <a:r>
              <a:rPr lang="zh-CN" altLang="zh-CN" dirty="0" smtClean="0"/>
              <a:t>中“粘贴”</a:t>
            </a:r>
            <a:r>
              <a:rPr lang="zh-CN" altLang="zh-CN" dirty="0"/>
              <a:t>按钮的下半部</a:t>
            </a:r>
            <a:r>
              <a:rPr lang="zh-CN" altLang="zh-CN" dirty="0" smtClean="0"/>
              <a:t>按钮，</a:t>
            </a:r>
            <a:r>
              <a:rPr lang="zh-CN" altLang="zh-CN" dirty="0"/>
              <a:t>系统将弹</a:t>
            </a:r>
            <a:r>
              <a:rPr lang="zh-CN" altLang="zh-CN" dirty="0" smtClean="0"/>
              <a:t>出</a:t>
            </a:r>
            <a:r>
              <a:rPr lang="en-US" altLang="zh-CN" dirty="0" smtClean="0"/>
              <a:t>“</a:t>
            </a:r>
            <a:r>
              <a:rPr lang="zh-CN" altLang="zh-CN" dirty="0"/>
              <a:t>选择性粘贴</a:t>
            </a:r>
            <a:r>
              <a:rPr lang="en-US" altLang="zh-CN" dirty="0"/>
              <a:t>”</a:t>
            </a:r>
            <a:r>
              <a:rPr lang="zh-CN" altLang="zh-CN" dirty="0"/>
              <a:t>功能列表</a:t>
            </a:r>
            <a:r>
              <a:rPr lang="zh-CN" altLang="zh-CN" dirty="0" smtClean="0"/>
              <a:t>。</a:t>
            </a:r>
            <a:r>
              <a:rPr lang="zh-CN" altLang="zh-CN" dirty="0"/>
              <a:t>移动</a:t>
            </a:r>
            <a:r>
              <a:rPr lang="zh-CN" altLang="zh-CN" dirty="0" smtClean="0"/>
              <a:t>光标到</a:t>
            </a:r>
            <a:r>
              <a:rPr lang="zh-CN" altLang="zh-CN" dirty="0"/>
              <a:t>这些选择性粘贴图标上时，系统即呈现其选择性粘贴功能。当用户点击其中的某一按钮时，系统将按照该按钮指定的粘贴功能复制相应的内容而不是全部。</a:t>
            </a:r>
          </a:p>
          <a:p>
            <a:pPr lvl="1"/>
            <a:r>
              <a:rPr lang="zh-CN" altLang="zh-CN" dirty="0" smtClean="0"/>
              <a:t>若</a:t>
            </a:r>
            <a:r>
              <a:rPr lang="zh-CN" altLang="zh-CN" dirty="0"/>
              <a:t>点击“粘贴”功能项列表中的“选择性粘贴</a:t>
            </a:r>
            <a:r>
              <a:rPr lang="en-US" altLang="zh-CN" dirty="0"/>
              <a:t>…</a:t>
            </a:r>
            <a:r>
              <a:rPr lang="zh-CN" altLang="zh-CN" dirty="0"/>
              <a:t>”项，系统将弹</a:t>
            </a:r>
            <a:r>
              <a:rPr lang="zh-CN" altLang="zh-CN" dirty="0" smtClean="0"/>
              <a:t>出“选择性粘贴”</a:t>
            </a:r>
            <a:r>
              <a:rPr lang="zh-CN" altLang="zh-CN" dirty="0"/>
              <a:t>对话框，用户可从中选择需要粘贴的内容项。</a:t>
            </a:r>
            <a:endParaRPr lang="zh-CN" altLang="en-US" dirty="0"/>
          </a:p>
        </p:txBody>
      </p:sp>
      <p:sp>
        <p:nvSpPr>
          <p:cNvPr id="3" name="标题 2"/>
          <p:cNvSpPr>
            <a:spLocks noGrp="1"/>
          </p:cNvSpPr>
          <p:nvPr>
            <p:ph type="title"/>
          </p:nvPr>
        </p:nvSpPr>
        <p:spPr/>
        <p:txBody>
          <a:bodyPr/>
          <a:lstStyle/>
          <a:p>
            <a:r>
              <a:rPr lang="en-US" altLang="zh-CN" dirty="0"/>
              <a:t>6.4 </a:t>
            </a:r>
            <a:r>
              <a:rPr lang="zh-CN" altLang="zh-CN" dirty="0"/>
              <a:t>格式化工作表</a:t>
            </a:r>
            <a:endParaRPr lang="zh-CN" altLang="en-US" dirty="0"/>
          </a:p>
        </p:txBody>
      </p:sp>
    </p:spTree>
    <p:extLst>
      <p:ext uri="{BB962C8B-B14F-4D97-AF65-F5344CB8AC3E}">
        <p14:creationId xmlns:p14="http://schemas.microsoft.com/office/powerpoint/2010/main" val="357782231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dirty="0"/>
              <a:t>6.4 </a:t>
            </a:r>
            <a:r>
              <a:rPr lang="zh-CN" altLang="zh-CN" dirty="0"/>
              <a:t>格式化工作表</a:t>
            </a:r>
            <a:endParaRPr lang="zh-CN" altLang="en-US" dirty="0"/>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1772816"/>
            <a:ext cx="7753288" cy="4464496"/>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395536" y="6396335"/>
            <a:ext cx="7128792" cy="369332"/>
          </a:xfrm>
          <a:prstGeom prst="rect">
            <a:avLst/>
          </a:prstGeom>
        </p:spPr>
        <p:txBody>
          <a:bodyPr wrap="square">
            <a:spAutoFit/>
          </a:bodyPr>
          <a:lstStyle/>
          <a:p>
            <a:r>
              <a:rPr lang="zh-CN" altLang="zh-CN" dirty="0"/>
              <a:t>图</a:t>
            </a:r>
            <a:r>
              <a:rPr lang="en-US" altLang="zh-CN" dirty="0"/>
              <a:t>6</a:t>
            </a:r>
            <a:r>
              <a:rPr lang="zh-CN" altLang="zh-CN" dirty="0"/>
              <a:t>－</a:t>
            </a:r>
            <a:r>
              <a:rPr lang="en-US" altLang="zh-CN" dirty="0"/>
              <a:t>49 </a:t>
            </a:r>
            <a:r>
              <a:rPr lang="zh-CN" altLang="zh-CN" dirty="0"/>
              <a:t>粘贴功能项列表</a:t>
            </a:r>
            <a:r>
              <a:rPr lang="en-US" altLang="zh-CN" dirty="0"/>
              <a:t>            </a:t>
            </a:r>
            <a:r>
              <a:rPr lang="en-US" altLang="zh-CN" dirty="0" smtClean="0"/>
              <a:t>          </a:t>
            </a:r>
            <a:r>
              <a:rPr lang="zh-CN" altLang="zh-CN" dirty="0" smtClean="0"/>
              <a:t>图</a:t>
            </a:r>
            <a:r>
              <a:rPr lang="en-US" altLang="zh-CN" dirty="0"/>
              <a:t>6</a:t>
            </a:r>
            <a:r>
              <a:rPr lang="zh-CN" altLang="zh-CN" dirty="0"/>
              <a:t>－</a:t>
            </a:r>
            <a:r>
              <a:rPr lang="en-US" altLang="zh-CN" dirty="0"/>
              <a:t>50 </a:t>
            </a:r>
            <a:r>
              <a:rPr lang="zh-CN" altLang="zh-CN" dirty="0"/>
              <a:t>“选择性粘贴”对话框</a:t>
            </a:r>
          </a:p>
        </p:txBody>
      </p:sp>
    </p:spTree>
    <p:extLst>
      <p:ext uri="{BB962C8B-B14F-4D97-AF65-F5344CB8AC3E}">
        <p14:creationId xmlns:p14="http://schemas.microsoft.com/office/powerpoint/2010/main" val="346226472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lnSpcReduction="10000"/>
          </a:bodyPr>
          <a:lstStyle/>
          <a:p>
            <a:r>
              <a:rPr lang="en-US" altLang="zh-CN" b="1" dirty="0"/>
              <a:t>6.4.6  </a:t>
            </a:r>
            <a:r>
              <a:rPr lang="zh-CN" altLang="zh-CN" b="1" dirty="0"/>
              <a:t>单元格</a:t>
            </a:r>
            <a:r>
              <a:rPr lang="zh-CN" altLang="zh-CN" b="1" dirty="0" smtClean="0"/>
              <a:t>批注</a:t>
            </a:r>
            <a:endParaRPr lang="en-US" altLang="zh-CN" b="1" dirty="0" smtClean="0"/>
          </a:p>
          <a:p>
            <a:pPr marL="301943" lvl="1" indent="0">
              <a:buNone/>
            </a:pPr>
            <a:r>
              <a:rPr lang="en-US" altLang="zh-CN" dirty="0" smtClean="0"/>
              <a:t>         </a:t>
            </a:r>
            <a:r>
              <a:rPr lang="zh-CN" altLang="zh-CN" dirty="0" smtClean="0"/>
              <a:t>给</a:t>
            </a:r>
            <a:r>
              <a:rPr lang="zh-CN" altLang="zh-CN" dirty="0"/>
              <a:t>单元格添加批注，是</a:t>
            </a:r>
            <a:r>
              <a:rPr lang="en-US" altLang="zh-CN" dirty="0"/>
              <a:t>Excel 2010</a:t>
            </a:r>
            <a:r>
              <a:rPr lang="zh-CN" altLang="zh-CN" dirty="0"/>
              <a:t>电子表格的一个特色，其目的是让使用者能够更好地了解单元格数据的源由、特征和表示等注释信息</a:t>
            </a:r>
            <a:r>
              <a:rPr lang="zh-CN" altLang="zh-CN" dirty="0" smtClean="0"/>
              <a:t>。</a:t>
            </a:r>
            <a:endParaRPr lang="en-US" altLang="zh-CN" dirty="0" smtClean="0"/>
          </a:p>
          <a:p>
            <a:pPr lvl="1"/>
            <a:r>
              <a:rPr lang="en-US" altLang="zh-CN" b="1" dirty="0" smtClean="0"/>
              <a:t>1.  </a:t>
            </a:r>
            <a:r>
              <a:rPr lang="zh-CN" altLang="zh-CN" b="1" dirty="0" smtClean="0"/>
              <a:t>添加</a:t>
            </a:r>
            <a:r>
              <a:rPr lang="zh-CN" altLang="zh-CN" b="1" dirty="0"/>
              <a:t>批注</a:t>
            </a:r>
            <a:endParaRPr lang="zh-CN" altLang="zh-CN" dirty="0"/>
          </a:p>
          <a:p>
            <a:pPr lvl="2"/>
            <a:r>
              <a:rPr lang="zh-CN" altLang="zh-CN" dirty="0"/>
              <a:t>右击需要添加批注的单元格，在弹出的快捷菜单中单击“插入批注”项，系统将弹出批注编辑</a:t>
            </a:r>
            <a:r>
              <a:rPr lang="zh-CN" altLang="zh-CN" dirty="0" smtClean="0"/>
              <a:t>框</a:t>
            </a:r>
            <a:r>
              <a:rPr lang="zh-CN" altLang="en-US" dirty="0" smtClean="0"/>
              <a:t>；</a:t>
            </a:r>
            <a:endParaRPr lang="en-US" altLang="zh-CN" dirty="0" smtClean="0"/>
          </a:p>
          <a:p>
            <a:pPr lvl="2"/>
            <a:r>
              <a:rPr lang="zh-CN" altLang="zh-CN" dirty="0" smtClean="0"/>
              <a:t>输入</a:t>
            </a:r>
            <a:r>
              <a:rPr lang="zh-CN" altLang="zh-CN" dirty="0"/>
              <a:t>需要</a:t>
            </a:r>
            <a:r>
              <a:rPr lang="zh-CN" altLang="zh-CN" dirty="0" smtClean="0"/>
              <a:t>插入</a:t>
            </a:r>
            <a:r>
              <a:rPr lang="zh-CN" altLang="zh-CN" dirty="0"/>
              <a:t>的</a:t>
            </a:r>
            <a:r>
              <a:rPr lang="zh-CN" altLang="en-US" dirty="0" smtClean="0"/>
              <a:t>批注</a:t>
            </a:r>
            <a:r>
              <a:rPr lang="zh-CN" altLang="zh-CN" dirty="0" smtClean="0"/>
              <a:t>信息。</a:t>
            </a:r>
            <a:r>
              <a:rPr lang="zh-CN" altLang="zh-CN" dirty="0"/>
              <a:t>点击批注编辑框外的任意单元格，即完成批注信息的编辑。添加了批注的单元格的右上角将出现一个红色的三角形。</a:t>
            </a:r>
          </a:p>
          <a:p>
            <a:pPr lvl="1"/>
            <a:endParaRPr lang="zh-CN" altLang="zh-CN" b="1" dirty="0"/>
          </a:p>
        </p:txBody>
      </p:sp>
      <p:sp>
        <p:nvSpPr>
          <p:cNvPr id="3" name="标题 2"/>
          <p:cNvSpPr>
            <a:spLocks noGrp="1"/>
          </p:cNvSpPr>
          <p:nvPr>
            <p:ph type="title"/>
          </p:nvPr>
        </p:nvSpPr>
        <p:spPr/>
        <p:txBody>
          <a:bodyPr/>
          <a:lstStyle/>
          <a:p>
            <a:r>
              <a:rPr lang="en-US" altLang="zh-CN" dirty="0"/>
              <a:t>6.4 </a:t>
            </a:r>
            <a:r>
              <a:rPr lang="zh-CN" altLang="zh-CN" dirty="0"/>
              <a:t>格式化工作表</a:t>
            </a:r>
            <a:endParaRPr lang="zh-CN" altLang="en-US" dirty="0"/>
          </a:p>
        </p:txBody>
      </p:sp>
    </p:spTree>
    <p:extLst>
      <p:ext uri="{BB962C8B-B14F-4D97-AF65-F5344CB8AC3E}">
        <p14:creationId xmlns:p14="http://schemas.microsoft.com/office/powerpoint/2010/main" val="116734585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85000" lnSpcReduction="20000"/>
          </a:bodyPr>
          <a:lstStyle/>
          <a:p>
            <a:pPr lvl="1"/>
            <a:r>
              <a:rPr lang="en-US" altLang="zh-CN" b="1" dirty="0" smtClean="0"/>
              <a:t>2.  </a:t>
            </a:r>
            <a:r>
              <a:rPr lang="zh-CN" altLang="zh-CN" b="1" dirty="0" smtClean="0"/>
              <a:t>编辑</a:t>
            </a:r>
            <a:r>
              <a:rPr lang="zh-CN" altLang="zh-CN" b="1" dirty="0"/>
              <a:t>批注</a:t>
            </a:r>
            <a:endParaRPr lang="zh-CN" altLang="zh-CN" dirty="0"/>
          </a:p>
          <a:p>
            <a:pPr lvl="2"/>
            <a:r>
              <a:rPr lang="zh-CN" altLang="zh-CN" dirty="0" smtClean="0"/>
              <a:t>右击</a:t>
            </a:r>
            <a:r>
              <a:rPr lang="zh-CN" altLang="en-US" dirty="0" smtClean="0"/>
              <a:t>已</a:t>
            </a:r>
            <a:r>
              <a:rPr lang="zh-CN" altLang="zh-CN" dirty="0" smtClean="0"/>
              <a:t>添加</a:t>
            </a:r>
            <a:r>
              <a:rPr lang="zh-CN" altLang="zh-CN" dirty="0"/>
              <a:t>批注的单元格</a:t>
            </a:r>
            <a:r>
              <a:rPr lang="zh-CN" altLang="zh-CN" dirty="0" smtClean="0"/>
              <a:t>，</a:t>
            </a:r>
            <a:r>
              <a:rPr lang="zh-CN" altLang="en-US" dirty="0" smtClean="0"/>
              <a:t>从</a:t>
            </a:r>
            <a:r>
              <a:rPr lang="zh-CN" altLang="zh-CN" dirty="0" smtClean="0"/>
              <a:t>快捷</a:t>
            </a:r>
            <a:r>
              <a:rPr lang="zh-CN" altLang="zh-CN" dirty="0"/>
              <a:t>菜单中单击“编辑批注”项</a:t>
            </a:r>
            <a:r>
              <a:rPr lang="zh-CN" altLang="zh-CN" dirty="0" smtClean="0"/>
              <a:t>，在</a:t>
            </a:r>
            <a:r>
              <a:rPr lang="zh-CN" altLang="zh-CN" dirty="0"/>
              <a:t>修改了批注编辑框中的内容后，点击该编辑框外任意一个单元格，即完成修改。</a:t>
            </a:r>
          </a:p>
          <a:p>
            <a:pPr lvl="1"/>
            <a:r>
              <a:rPr lang="en-US" altLang="zh-CN" b="1" dirty="0" smtClean="0"/>
              <a:t>3.   </a:t>
            </a:r>
            <a:r>
              <a:rPr lang="zh-CN" altLang="zh-CN" b="1" dirty="0" smtClean="0"/>
              <a:t>设置</a:t>
            </a:r>
            <a:r>
              <a:rPr lang="zh-CN" altLang="zh-CN" b="1" dirty="0"/>
              <a:t>批注格式</a:t>
            </a:r>
            <a:endParaRPr lang="zh-CN" altLang="zh-CN" dirty="0"/>
          </a:p>
          <a:p>
            <a:pPr lvl="2"/>
            <a:r>
              <a:rPr lang="zh-CN" altLang="zh-CN" dirty="0"/>
              <a:t>在批注编辑框中，可以对批注文本进行字体、字号、加粗、倾斜和下划线以及对齐的格式设置。</a:t>
            </a:r>
          </a:p>
          <a:p>
            <a:pPr lvl="1"/>
            <a:r>
              <a:rPr lang="en-US" altLang="zh-CN" b="1" dirty="0"/>
              <a:t>4</a:t>
            </a:r>
            <a:r>
              <a:rPr lang="en-US" altLang="zh-CN" b="1" dirty="0" smtClean="0"/>
              <a:t>.   </a:t>
            </a:r>
            <a:r>
              <a:rPr lang="zh-CN" altLang="zh-CN" b="1" dirty="0" smtClean="0"/>
              <a:t>显示</a:t>
            </a:r>
            <a:r>
              <a:rPr lang="en-US" altLang="zh-CN" b="1" dirty="0"/>
              <a:t>/</a:t>
            </a:r>
            <a:r>
              <a:rPr lang="zh-CN" altLang="zh-CN" b="1" dirty="0"/>
              <a:t>隐藏批注</a:t>
            </a:r>
            <a:endParaRPr lang="zh-CN" altLang="zh-CN" dirty="0"/>
          </a:p>
          <a:p>
            <a:pPr lvl="2"/>
            <a:r>
              <a:rPr lang="zh-CN" altLang="zh-CN" dirty="0"/>
              <a:t>系统默认</a:t>
            </a:r>
            <a:r>
              <a:rPr lang="zh-CN" altLang="zh-CN" dirty="0" smtClean="0"/>
              <a:t>状态</a:t>
            </a:r>
            <a:r>
              <a:rPr lang="zh-CN" altLang="zh-CN" dirty="0"/>
              <a:t>是</a:t>
            </a:r>
            <a:r>
              <a:rPr lang="zh-CN" altLang="zh-CN" dirty="0" smtClean="0"/>
              <a:t>隐藏批注。</a:t>
            </a:r>
            <a:r>
              <a:rPr lang="zh-CN" altLang="zh-CN" dirty="0"/>
              <a:t>右击添加批注的单元格，若弹出的快捷菜单中是“显示</a:t>
            </a:r>
            <a:r>
              <a:rPr lang="en-US" altLang="zh-CN" dirty="0"/>
              <a:t>/</a:t>
            </a:r>
            <a:r>
              <a:rPr lang="zh-CN" altLang="zh-CN" dirty="0"/>
              <a:t>隐藏批注”项，单击则显示批注；若弹出的快捷菜单中是“隐藏批注”项，单击则隐藏批注。</a:t>
            </a:r>
          </a:p>
          <a:p>
            <a:pPr lvl="1"/>
            <a:r>
              <a:rPr lang="en-US" altLang="zh-CN" b="1" dirty="0" smtClean="0"/>
              <a:t>5.   </a:t>
            </a:r>
            <a:r>
              <a:rPr lang="zh-CN" altLang="zh-CN" b="1" dirty="0" smtClean="0"/>
              <a:t>删除</a:t>
            </a:r>
            <a:r>
              <a:rPr lang="zh-CN" altLang="zh-CN" b="1" dirty="0"/>
              <a:t>批注</a:t>
            </a:r>
            <a:endParaRPr lang="zh-CN" altLang="zh-CN" dirty="0"/>
          </a:p>
          <a:p>
            <a:pPr lvl="2"/>
            <a:r>
              <a:rPr lang="zh-CN" altLang="zh-CN" dirty="0" smtClean="0"/>
              <a:t>右击要</a:t>
            </a:r>
            <a:r>
              <a:rPr lang="zh-CN" altLang="zh-CN" dirty="0"/>
              <a:t>删除批注的单元格，</a:t>
            </a:r>
            <a:r>
              <a:rPr lang="zh-CN" altLang="zh-CN" dirty="0" smtClean="0"/>
              <a:t>在快捷</a:t>
            </a:r>
            <a:r>
              <a:rPr lang="zh-CN" altLang="zh-CN" dirty="0"/>
              <a:t>菜单中点击“删除批注”项即可。</a:t>
            </a:r>
          </a:p>
          <a:p>
            <a:pPr lvl="1"/>
            <a:endParaRPr lang="zh-CN" altLang="en-US" dirty="0"/>
          </a:p>
        </p:txBody>
      </p:sp>
      <p:sp>
        <p:nvSpPr>
          <p:cNvPr id="3" name="标题 2"/>
          <p:cNvSpPr>
            <a:spLocks noGrp="1"/>
          </p:cNvSpPr>
          <p:nvPr>
            <p:ph type="title"/>
          </p:nvPr>
        </p:nvSpPr>
        <p:spPr/>
        <p:txBody>
          <a:bodyPr/>
          <a:lstStyle/>
          <a:p>
            <a:r>
              <a:rPr lang="en-US" altLang="zh-CN" dirty="0"/>
              <a:t>6.4 </a:t>
            </a:r>
            <a:r>
              <a:rPr lang="zh-CN" altLang="zh-CN" dirty="0"/>
              <a:t>格式化工作表</a:t>
            </a:r>
            <a:endParaRPr lang="zh-CN" altLang="en-US" dirty="0"/>
          </a:p>
        </p:txBody>
      </p:sp>
    </p:spTree>
    <p:extLst>
      <p:ext uri="{BB962C8B-B14F-4D97-AF65-F5344CB8AC3E}">
        <p14:creationId xmlns:p14="http://schemas.microsoft.com/office/powerpoint/2010/main" val="287390971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lnSpcReduction="10000"/>
          </a:bodyPr>
          <a:lstStyle/>
          <a:p>
            <a:r>
              <a:rPr lang="en-US" altLang="zh-CN" b="1" dirty="0"/>
              <a:t>6.4.7</a:t>
            </a:r>
            <a:r>
              <a:rPr lang="zh-CN" altLang="zh-CN" b="1" dirty="0"/>
              <a:t>自动套用格式</a:t>
            </a:r>
          </a:p>
          <a:p>
            <a:pPr lvl="1"/>
            <a:r>
              <a:rPr lang="en-US" altLang="zh-CN" dirty="0"/>
              <a:t>Excel 2010</a:t>
            </a:r>
            <a:r>
              <a:rPr lang="zh-CN" altLang="zh-CN" dirty="0"/>
              <a:t>提供了</a:t>
            </a:r>
            <a:r>
              <a:rPr lang="en-US" altLang="zh-CN" dirty="0"/>
              <a:t>60</a:t>
            </a:r>
            <a:r>
              <a:rPr lang="zh-CN" altLang="zh-CN" dirty="0"/>
              <a:t>种表格样式，它们均包括了对表格中的数字、字体、对齐、边框、图案、列宽、行高格式的设置，可以实现诸如会计统计、三维效果等表格格式。利用已有的表格样式，可以快速设置表格格式。</a:t>
            </a:r>
          </a:p>
          <a:p>
            <a:pPr lvl="1"/>
            <a:r>
              <a:rPr lang="zh-CN" altLang="zh-CN" dirty="0" smtClean="0"/>
              <a:t>选择</a:t>
            </a:r>
            <a:r>
              <a:rPr lang="zh-CN" altLang="zh-CN" dirty="0"/>
              <a:t>单元格</a:t>
            </a:r>
            <a:r>
              <a:rPr lang="zh-CN" altLang="zh-CN" dirty="0" smtClean="0"/>
              <a:t>区域</a:t>
            </a:r>
            <a:r>
              <a:rPr lang="zh-CN" altLang="en-US" dirty="0" smtClean="0"/>
              <a:t>；</a:t>
            </a:r>
            <a:endParaRPr lang="en-US" altLang="zh-CN" dirty="0" smtClean="0"/>
          </a:p>
          <a:p>
            <a:pPr lvl="1"/>
            <a:r>
              <a:rPr lang="zh-CN" altLang="zh-CN" dirty="0" smtClean="0"/>
              <a:t>点击</a:t>
            </a:r>
            <a:r>
              <a:rPr lang="en-US" altLang="zh-CN" dirty="0"/>
              <a:t>“</a:t>
            </a:r>
            <a:r>
              <a:rPr lang="zh-CN" altLang="zh-CN" dirty="0"/>
              <a:t>开始</a:t>
            </a:r>
            <a:r>
              <a:rPr lang="en-US" altLang="zh-CN" dirty="0"/>
              <a:t>”</a:t>
            </a:r>
            <a:r>
              <a:rPr lang="zh-CN" altLang="zh-CN" dirty="0"/>
              <a:t>选项卡</a:t>
            </a:r>
            <a:r>
              <a:rPr lang="zh-CN" altLang="zh-CN" dirty="0" smtClean="0"/>
              <a:t>中的</a:t>
            </a:r>
            <a:r>
              <a:rPr lang="zh-CN" altLang="zh-CN" dirty="0"/>
              <a:t>“套用表格格式”按钮，在弹出的功能项列表中，选择的所需的表格</a:t>
            </a:r>
            <a:r>
              <a:rPr lang="zh-CN" altLang="zh-CN" dirty="0" smtClean="0"/>
              <a:t>样式</a:t>
            </a:r>
            <a:r>
              <a:rPr lang="zh-CN" altLang="en-US" dirty="0" smtClean="0"/>
              <a:t>；</a:t>
            </a:r>
            <a:endParaRPr lang="en-US" altLang="zh-CN" dirty="0" smtClean="0"/>
          </a:p>
          <a:p>
            <a:pPr lvl="1"/>
            <a:r>
              <a:rPr lang="zh-CN" altLang="zh-CN" dirty="0" smtClean="0"/>
              <a:t>允许</a:t>
            </a:r>
            <a:r>
              <a:rPr lang="zh-CN" altLang="zh-CN" dirty="0"/>
              <a:t>修改单元格区域以及是否包括表标题行，最后点击“确定”</a:t>
            </a:r>
            <a:r>
              <a:rPr lang="zh-CN" altLang="zh-CN" dirty="0" smtClean="0"/>
              <a:t>按钮。</a:t>
            </a:r>
            <a:endParaRPr lang="zh-CN" altLang="en-US" dirty="0"/>
          </a:p>
        </p:txBody>
      </p:sp>
      <p:sp>
        <p:nvSpPr>
          <p:cNvPr id="3" name="标题 2"/>
          <p:cNvSpPr>
            <a:spLocks noGrp="1"/>
          </p:cNvSpPr>
          <p:nvPr>
            <p:ph type="title"/>
          </p:nvPr>
        </p:nvSpPr>
        <p:spPr/>
        <p:txBody>
          <a:bodyPr/>
          <a:lstStyle/>
          <a:p>
            <a:r>
              <a:rPr lang="en-US" altLang="zh-CN" dirty="0"/>
              <a:t>6.4 </a:t>
            </a:r>
            <a:r>
              <a:rPr lang="zh-CN" altLang="zh-CN" dirty="0"/>
              <a:t>格式化工作表</a:t>
            </a:r>
            <a:endParaRPr lang="zh-CN" altLang="en-US" dirty="0"/>
          </a:p>
        </p:txBody>
      </p:sp>
    </p:spTree>
    <p:extLst>
      <p:ext uri="{BB962C8B-B14F-4D97-AF65-F5344CB8AC3E}">
        <p14:creationId xmlns:p14="http://schemas.microsoft.com/office/powerpoint/2010/main" val="3733933001"/>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lnSpcReduction="10000"/>
          </a:bodyPr>
          <a:lstStyle/>
          <a:p>
            <a:r>
              <a:rPr lang="en-US" altLang="zh-CN" b="1" dirty="0"/>
              <a:t>6.4.8 </a:t>
            </a:r>
            <a:r>
              <a:rPr lang="zh-CN" altLang="zh-CN" b="1" dirty="0"/>
              <a:t>工作表的重命名及位置调整</a:t>
            </a:r>
          </a:p>
          <a:p>
            <a:pPr marL="301943" lvl="1" indent="0">
              <a:buNone/>
            </a:pPr>
            <a:r>
              <a:rPr lang="en-US" altLang="zh-CN" dirty="0" smtClean="0"/>
              <a:t>          Excel 2010</a:t>
            </a:r>
            <a:r>
              <a:rPr lang="zh-CN" altLang="zh-CN" dirty="0" smtClean="0"/>
              <a:t>允许</a:t>
            </a:r>
            <a:r>
              <a:rPr lang="zh-CN" altLang="zh-CN" dirty="0"/>
              <a:t>对工作簿中的工作表</a:t>
            </a:r>
            <a:r>
              <a:rPr lang="zh-CN" altLang="zh-CN" dirty="0" smtClean="0"/>
              <a:t>重命名</a:t>
            </a:r>
            <a:r>
              <a:rPr lang="zh-CN" altLang="en-US" dirty="0" smtClean="0"/>
              <a:t>和调整位置</a:t>
            </a:r>
            <a:r>
              <a:rPr lang="zh-CN" altLang="zh-CN" dirty="0" smtClean="0"/>
              <a:t>。</a:t>
            </a:r>
            <a:endParaRPr lang="zh-CN" altLang="zh-CN" dirty="0"/>
          </a:p>
          <a:p>
            <a:pPr lvl="1"/>
            <a:r>
              <a:rPr lang="en-US" altLang="zh-CN" b="1" dirty="0" smtClean="0"/>
              <a:t>1.   </a:t>
            </a:r>
            <a:r>
              <a:rPr lang="zh-CN" altLang="zh-CN" b="1" dirty="0" smtClean="0"/>
              <a:t>工作</a:t>
            </a:r>
            <a:r>
              <a:rPr lang="zh-CN" altLang="zh-CN" b="1" dirty="0"/>
              <a:t>表重命名</a:t>
            </a:r>
            <a:endParaRPr lang="zh-CN" altLang="zh-CN" dirty="0"/>
          </a:p>
          <a:p>
            <a:pPr lvl="2"/>
            <a:r>
              <a:rPr lang="zh-CN" altLang="zh-CN" dirty="0" smtClean="0"/>
              <a:t>双击</a:t>
            </a:r>
            <a:r>
              <a:rPr lang="zh-CN" altLang="zh-CN" dirty="0"/>
              <a:t>工作表标识符区，工作表标识符呈现反白状，即为编辑状态；输入更改的工作表名后回车即可。</a:t>
            </a:r>
          </a:p>
          <a:p>
            <a:pPr lvl="1"/>
            <a:r>
              <a:rPr lang="en-US" altLang="zh-CN" b="1" dirty="0" smtClean="0"/>
              <a:t>2.   </a:t>
            </a:r>
            <a:r>
              <a:rPr lang="zh-CN" altLang="zh-CN" b="1" dirty="0" smtClean="0"/>
              <a:t>工作</a:t>
            </a:r>
            <a:r>
              <a:rPr lang="zh-CN" altLang="zh-CN" b="1" dirty="0"/>
              <a:t>表位置调整</a:t>
            </a:r>
            <a:endParaRPr lang="zh-CN" altLang="zh-CN" dirty="0"/>
          </a:p>
          <a:p>
            <a:pPr lvl="2"/>
            <a:r>
              <a:rPr lang="zh-CN" altLang="zh-CN" dirty="0" smtClean="0"/>
              <a:t>将</a:t>
            </a:r>
            <a:r>
              <a:rPr lang="zh-CN" altLang="zh-CN" dirty="0"/>
              <a:t>光标移动到某工作表标识符区域，按下鼠标左键</a:t>
            </a:r>
            <a:r>
              <a:rPr lang="en-US" altLang="zh-CN" dirty="0"/>
              <a:t>1</a:t>
            </a:r>
            <a:r>
              <a:rPr lang="zh-CN" altLang="zh-CN" dirty="0"/>
              <a:t>秒钟左右，系统将在光标下层呈现一页纸的</a:t>
            </a:r>
            <a:r>
              <a:rPr lang="zh-CN" altLang="zh-CN" dirty="0" smtClean="0"/>
              <a:t>图标</a:t>
            </a:r>
            <a:r>
              <a:rPr lang="zh-CN" altLang="en-US" dirty="0" smtClean="0"/>
              <a:t>，</a:t>
            </a:r>
            <a:r>
              <a:rPr lang="zh-CN" altLang="zh-CN" dirty="0" smtClean="0"/>
              <a:t>同时</a:t>
            </a:r>
            <a:r>
              <a:rPr lang="zh-CN" altLang="zh-CN" dirty="0"/>
              <a:t>，在工作表标识符的左边线的上方出现一个倒黑三</a:t>
            </a:r>
            <a:r>
              <a:rPr lang="zh-CN" altLang="zh-CN" dirty="0" smtClean="0"/>
              <a:t>角</a:t>
            </a:r>
            <a:r>
              <a:rPr lang="zh-CN" altLang="en-US" dirty="0" smtClean="0"/>
              <a:t>；</a:t>
            </a:r>
            <a:endParaRPr lang="en-US" altLang="zh-CN" dirty="0" smtClean="0"/>
          </a:p>
          <a:p>
            <a:pPr lvl="2"/>
            <a:r>
              <a:rPr lang="zh-CN" altLang="zh-CN" dirty="0" smtClean="0"/>
              <a:t>拖曳</a:t>
            </a:r>
            <a:r>
              <a:rPr lang="zh-CN" altLang="zh-CN" dirty="0"/>
              <a:t>鼠标向左或向右移动，就可以将当前工作表的位置向前或向后移动。</a:t>
            </a:r>
            <a:endParaRPr lang="zh-CN" altLang="en-US" dirty="0"/>
          </a:p>
        </p:txBody>
      </p:sp>
      <p:sp>
        <p:nvSpPr>
          <p:cNvPr id="3" name="标题 2"/>
          <p:cNvSpPr>
            <a:spLocks noGrp="1"/>
          </p:cNvSpPr>
          <p:nvPr>
            <p:ph type="title"/>
          </p:nvPr>
        </p:nvSpPr>
        <p:spPr/>
        <p:txBody>
          <a:bodyPr/>
          <a:lstStyle/>
          <a:p>
            <a:r>
              <a:rPr lang="en-US" altLang="zh-CN" dirty="0"/>
              <a:t>6.4 </a:t>
            </a:r>
            <a:r>
              <a:rPr lang="zh-CN" altLang="zh-CN" dirty="0"/>
              <a:t>格式化工作表</a:t>
            </a:r>
            <a:endParaRPr lang="zh-CN" altLang="en-US" dirty="0"/>
          </a:p>
        </p:txBody>
      </p:sp>
    </p:spTree>
    <p:extLst>
      <p:ext uri="{BB962C8B-B14F-4D97-AF65-F5344CB8AC3E}">
        <p14:creationId xmlns:p14="http://schemas.microsoft.com/office/powerpoint/2010/main" val="1580621735"/>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lnSpcReduction="20000"/>
          </a:bodyPr>
          <a:lstStyle/>
          <a:p>
            <a:r>
              <a:rPr lang="en-US" altLang="zh-CN" b="1" dirty="0"/>
              <a:t>6.4.9</a:t>
            </a:r>
            <a:r>
              <a:rPr lang="zh-CN" altLang="zh-CN" b="1" dirty="0"/>
              <a:t>创建工作表副本</a:t>
            </a:r>
          </a:p>
          <a:p>
            <a:pPr marL="301943" lvl="1" indent="0">
              <a:buNone/>
            </a:pPr>
            <a:r>
              <a:rPr lang="en-US" altLang="zh-CN" dirty="0" smtClean="0"/>
              <a:t>         </a:t>
            </a:r>
            <a:r>
              <a:rPr lang="zh-CN" altLang="zh-CN" dirty="0" smtClean="0"/>
              <a:t>复制</a:t>
            </a:r>
            <a:r>
              <a:rPr lang="zh-CN" altLang="zh-CN" dirty="0"/>
              <a:t>工作表副本的目的是既要保留源工作表中的数据、格式，又要能在原始数据的基础上作其他的处理，还要快速建立与源工作表一模一样的工作表</a:t>
            </a:r>
            <a:r>
              <a:rPr lang="zh-CN" altLang="zh-CN" dirty="0" smtClean="0"/>
              <a:t>。选择</a:t>
            </a:r>
            <a:r>
              <a:rPr lang="zh-CN" altLang="zh-CN" dirty="0"/>
              <a:t>要创建工作表副本的源工作表；</a:t>
            </a:r>
          </a:p>
          <a:p>
            <a:pPr lvl="1"/>
            <a:r>
              <a:rPr lang="zh-CN" altLang="zh-CN" dirty="0"/>
              <a:t>右击源工作表的工作表标识符区域，</a:t>
            </a:r>
            <a:r>
              <a:rPr lang="zh-CN" altLang="zh-CN" dirty="0" smtClean="0"/>
              <a:t>在快捷</a:t>
            </a:r>
            <a:r>
              <a:rPr lang="zh-CN" altLang="zh-CN" dirty="0"/>
              <a:t>菜单中选择“移动或复制</a:t>
            </a:r>
            <a:r>
              <a:rPr lang="en-US" altLang="zh-CN" dirty="0"/>
              <a:t>…</a:t>
            </a:r>
            <a:r>
              <a:rPr lang="zh-CN" altLang="zh-CN" dirty="0"/>
              <a:t>”项，系统将弹出“移动或复制”</a:t>
            </a:r>
            <a:r>
              <a:rPr lang="zh-CN" altLang="zh-CN" dirty="0" smtClean="0"/>
              <a:t>对话框； </a:t>
            </a:r>
            <a:endParaRPr lang="zh-CN" altLang="zh-CN" dirty="0"/>
          </a:p>
          <a:p>
            <a:pPr lvl="1"/>
            <a:r>
              <a:rPr lang="zh-CN" altLang="zh-CN" dirty="0"/>
              <a:t>在“下列选定工作表之前”列表框中，选定工作表副本的插入</a:t>
            </a:r>
            <a:r>
              <a:rPr lang="zh-CN" altLang="zh-CN" dirty="0" smtClean="0"/>
              <a:t>位置；</a:t>
            </a:r>
            <a:endParaRPr lang="zh-CN" altLang="zh-CN" dirty="0"/>
          </a:p>
          <a:p>
            <a:pPr lvl="1"/>
            <a:r>
              <a:rPr lang="zh-CN" altLang="zh-CN" dirty="0"/>
              <a:t>在“建立副本”多选框上打勾。这点很重要，否则不能复制</a:t>
            </a:r>
            <a:r>
              <a:rPr lang="zh-CN" altLang="zh-CN" dirty="0" smtClean="0"/>
              <a:t>副本</a:t>
            </a:r>
            <a:r>
              <a:rPr lang="zh-CN" altLang="en-US" dirty="0" smtClean="0"/>
              <a:t>；</a:t>
            </a:r>
            <a:endParaRPr lang="en-US" altLang="zh-CN" dirty="0" smtClean="0"/>
          </a:p>
          <a:p>
            <a:pPr lvl="1"/>
            <a:r>
              <a:rPr lang="zh-CN" altLang="zh-CN" dirty="0" smtClean="0"/>
              <a:t>点击</a:t>
            </a:r>
            <a:r>
              <a:rPr lang="zh-CN" altLang="zh-CN" dirty="0"/>
              <a:t>“确定”按钮</a:t>
            </a:r>
            <a:r>
              <a:rPr lang="zh-CN" altLang="zh-CN" dirty="0" smtClean="0"/>
              <a:t>。</a:t>
            </a:r>
            <a:endParaRPr lang="zh-CN" altLang="zh-CN" dirty="0"/>
          </a:p>
        </p:txBody>
      </p:sp>
      <p:sp>
        <p:nvSpPr>
          <p:cNvPr id="3" name="标题 2"/>
          <p:cNvSpPr>
            <a:spLocks noGrp="1"/>
          </p:cNvSpPr>
          <p:nvPr>
            <p:ph type="title"/>
          </p:nvPr>
        </p:nvSpPr>
        <p:spPr/>
        <p:txBody>
          <a:bodyPr/>
          <a:lstStyle/>
          <a:p>
            <a:r>
              <a:rPr lang="en-US" altLang="zh-CN" dirty="0"/>
              <a:t>6.4 </a:t>
            </a:r>
            <a:r>
              <a:rPr lang="zh-CN" altLang="zh-CN" dirty="0"/>
              <a:t>格式化工作表</a:t>
            </a:r>
            <a:endParaRPr lang="zh-CN" altLang="en-US" dirty="0"/>
          </a:p>
        </p:txBody>
      </p:sp>
    </p:spTree>
    <p:extLst>
      <p:ext uri="{BB962C8B-B14F-4D97-AF65-F5344CB8AC3E}">
        <p14:creationId xmlns:p14="http://schemas.microsoft.com/office/powerpoint/2010/main" val="6991666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85000" lnSpcReduction="10000"/>
          </a:bodyPr>
          <a:lstStyle/>
          <a:p>
            <a:pPr lvl="1"/>
            <a:r>
              <a:rPr lang="en-US" altLang="zh-CN" b="1" dirty="0" smtClean="0"/>
              <a:t>2. </a:t>
            </a:r>
            <a:r>
              <a:rPr lang="zh-CN" altLang="zh-CN" b="1" dirty="0" smtClean="0"/>
              <a:t>工作</a:t>
            </a:r>
            <a:r>
              <a:rPr lang="zh-CN" altLang="zh-CN" b="1" dirty="0"/>
              <a:t>表</a:t>
            </a:r>
            <a:endParaRPr lang="zh-CN" altLang="zh-CN" dirty="0"/>
          </a:p>
          <a:p>
            <a:pPr lvl="2"/>
            <a:r>
              <a:rPr lang="zh-CN" altLang="zh-CN" dirty="0" smtClean="0"/>
              <a:t>工作</a:t>
            </a:r>
            <a:r>
              <a:rPr lang="zh-CN" altLang="zh-CN" dirty="0"/>
              <a:t>表可以存储包括数字、文本、图表、声音等丰富的信息或</a:t>
            </a:r>
            <a:r>
              <a:rPr lang="zh-CN" altLang="zh-CN" dirty="0" smtClean="0"/>
              <a:t>数据</a:t>
            </a:r>
            <a:r>
              <a:rPr lang="zh-CN" altLang="en-US" dirty="0" smtClean="0"/>
              <a:t>；</a:t>
            </a:r>
            <a:endParaRPr lang="en-US" altLang="zh-CN" dirty="0" smtClean="0"/>
          </a:p>
          <a:p>
            <a:pPr lvl="2"/>
            <a:r>
              <a:rPr lang="zh-CN" altLang="zh-CN" dirty="0" smtClean="0"/>
              <a:t>系统</a:t>
            </a:r>
            <a:r>
              <a:rPr lang="zh-CN" altLang="zh-CN" dirty="0"/>
              <a:t>默认的三个</a:t>
            </a:r>
            <a:r>
              <a:rPr lang="en-US" altLang="zh-CN" dirty="0"/>
              <a:t>Excel</a:t>
            </a:r>
            <a:r>
              <a:rPr lang="zh-CN" altLang="zh-CN" dirty="0"/>
              <a:t>工作表分别以</a:t>
            </a:r>
            <a:r>
              <a:rPr lang="en-US" altLang="zh-CN" dirty="0"/>
              <a:t>Sheet1</a:t>
            </a:r>
            <a:r>
              <a:rPr lang="zh-CN" altLang="zh-CN" dirty="0"/>
              <a:t>、</a:t>
            </a:r>
            <a:r>
              <a:rPr lang="en-US" altLang="zh-CN" dirty="0"/>
              <a:t>Sheet2</a:t>
            </a:r>
            <a:r>
              <a:rPr lang="zh-CN" altLang="zh-CN" dirty="0"/>
              <a:t>、</a:t>
            </a:r>
            <a:r>
              <a:rPr lang="en-US" altLang="zh-CN" dirty="0"/>
              <a:t>Sheet3</a:t>
            </a:r>
            <a:r>
              <a:rPr lang="zh-CN" altLang="zh-CN" dirty="0"/>
              <a:t>来</a:t>
            </a:r>
            <a:r>
              <a:rPr lang="zh-CN" altLang="zh-CN" dirty="0" smtClean="0"/>
              <a:t>标识</a:t>
            </a:r>
            <a:r>
              <a:rPr lang="zh-CN" altLang="en-US" dirty="0" smtClean="0"/>
              <a:t>；</a:t>
            </a:r>
            <a:endParaRPr lang="en-US" altLang="zh-CN" dirty="0" smtClean="0"/>
          </a:p>
          <a:p>
            <a:pPr lvl="2"/>
            <a:r>
              <a:rPr lang="zh-CN" altLang="zh-CN" dirty="0" smtClean="0"/>
              <a:t>允许</a:t>
            </a:r>
            <a:r>
              <a:rPr lang="zh-CN" altLang="zh-CN" dirty="0"/>
              <a:t>用户对工作表标识符进行</a:t>
            </a:r>
            <a:r>
              <a:rPr lang="zh-CN" altLang="zh-CN" dirty="0" smtClean="0"/>
              <a:t>修改</a:t>
            </a:r>
            <a:r>
              <a:rPr lang="zh-CN" altLang="en-US" dirty="0" smtClean="0"/>
              <a:t>、</a:t>
            </a:r>
            <a:r>
              <a:rPr lang="zh-CN" altLang="zh-CN" dirty="0" smtClean="0"/>
              <a:t>允许</a:t>
            </a:r>
            <a:r>
              <a:rPr lang="zh-CN" altLang="zh-CN" dirty="0"/>
              <a:t>用户增加或删除工作</a:t>
            </a:r>
            <a:r>
              <a:rPr lang="zh-CN" altLang="zh-CN" dirty="0" smtClean="0"/>
              <a:t>表</a:t>
            </a:r>
            <a:r>
              <a:rPr lang="zh-CN" altLang="en-US" dirty="0" smtClean="0"/>
              <a:t>；</a:t>
            </a:r>
            <a:endParaRPr lang="zh-CN" altLang="zh-CN" dirty="0"/>
          </a:p>
          <a:p>
            <a:pPr lvl="2"/>
            <a:r>
              <a:rPr lang="zh-CN" altLang="zh-CN" dirty="0"/>
              <a:t>任何时刻，只有一个工作表是当前工作</a:t>
            </a:r>
            <a:r>
              <a:rPr lang="zh-CN" altLang="zh-CN" dirty="0" smtClean="0"/>
              <a:t>表</a:t>
            </a:r>
            <a:r>
              <a:rPr lang="zh-CN" altLang="en-US" dirty="0" smtClean="0"/>
              <a:t>，</a:t>
            </a:r>
            <a:r>
              <a:rPr lang="zh-CN" altLang="zh-CN" dirty="0" smtClean="0"/>
              <a:t>用户</a:t>
            </a:r>
            <a:r>
              <a:rPr lang="zh-CN" altLang="zh-CN" dirty="0"/>
              <a:t>只能对当前工作表中的信息进行</a:t>
            </a:r>
            <a:r>
              <a:rPr lang="zh-CN" altLang="zh-CN" dirty="0" smtClean="0"/>
              <a:t>处理</a:t>
            </a:r>
            <a:r>
              <a:rPr lang="zh-CN" altLang="en-US" dirty="0" smtClean="0"/>
              <a:t>；</a:t>
            </a:r>
            <a:endParaRPr lang="en-US" altLang="zh-CN" dirty="0" smtClean="0"/>
          </a:p>
          <a:p>
            <a:pPr lvl="2"/>
            <a:r>
              <a:rPr lang="zh-CN" altLang="zh-CN" dirty="0" smtClean="0"/>
              <a:t>通过</a:t>
            </a:r>
            <a:r>
              <a:rPr lang="zh-CN" altLang="zh-CN" dirty="0"/>
              <a:t>点击工作表标识符即</a:t>
            </a:r>
            <a:r>
              <a:rPr lang="zh-CN" altLang="zh-CN" dirty="0" smtClean="0"/>
              <a:t>可</a:t>
            </a:r>
            <a:r>
              <a:rPr lang="zh-CN" altLang="en-US" dirty="0" smtClean="0"/>
              <a:t>切换</a:t>
            </a:r>
            <a:r>
              <a:rPr lang="zh-CN" altLang="zh-CN" dirty="0" smtClean="0"/>
              <a:t>当前</a:t>
            </a:r>
            <a:r>
              <a:rPr lang="zh-CN" altLang="zh-CN" dirty="0"/>
              <a:t>工作</a:t>
            </a:r>
            <a:r>
              <a:rPr lang="zh-CN" altLang="zh-CN" dirty="0" smtClean="0"/>
              <a:t>表</a:t>
            </a:r>
            <a:r>
              <a:rPr lang="zh-CN" altLang="en-US" dirty="0" smtClean="0"/>
              <a:t>；</a:t>
            </a:r>
            <a:endParaRPr lang="zh-CN" altLang="zh-CN" dirty="0"/>
          </a:p>
          <a:p>
            <a:pPr lvl="2"/>
            <a:r>
              <a:rPr lang="zh-CN" altLang="zh-CN" dirty="0"/>
              <a:t>一个工作表最多包含</a:t>
            </a:r>
            <a:r>
              <a:rPr lang="en-US" altLang="zh-CN" dirty="0"/>
              <a:t>(24*26*26+6*26+4)×1048576</a:t>
            </a:r>
            <a:r>
              <a:rPr lang="zh-CN" altLang="zh-CN" dirty="0"/>
              <a:t>＝</a:t>
            </a:r>
            <a:r>
              <a:rPr lang="en-US" altLang="zh-CN" dirty="0"/>
              <a:t>2</a:t>
            </a:r>
            <a:r>
              <a:rPr lang="en-US" altLang="zh-CN" baseline="30000" dirty="0"/>
              <a:t>14</a:t>
            </a:r>
            <a:r>
              <a:rPr lang="en-US" altLang="zh-CN" dirty="0"/>
              <a:t>×2</a:t>
            </a:r>
            <a:r>
              <a:rPr lang="en-US" altLang="zh-CN" baseline="30000" dirty="0"/>
              <a:t>20</a:t>
            </a:r>
            <a:r>
              <a:rPr lang="zh-CN" altLang="zh-CN" dirty="0"/>
              <a:t>个单元。每个工作表的列标号</a:t>
            </a:r>
            <a:r>
              <a:rPr lang="zh-CN" altLang="zh-CN" dirty="0" smtClean="0"/>
              <a:t>由</a:t>
            </a:r>
            <a:r>
              <a:rPr lang="zh-CN" altLang="en-US" dirty="0" smtClean="0"/>
              <a:t>字母</a:t>
            </a:r>
            <a:r>
              <a:rPr lang="en-US" altLang="zh-CN" dirty="0" smtClean="0"/>
              <a:t>A</a:t>
            </a:r>
            <a:r>
              <a:rPr lang="zh-CN" altLang="zh-CN" dirty="0"/>
              <a:t>，</a:t>
            </a:r>
            <a:r>
              <a:rPr lang="en-US" altLang="zh-CN" dirty="0"/>
              <a:t>…</a:t>
            </a:r>
            <a:r>
              <a:rPr lang="zh-CN" altLang="zh-CN" dirty="0"/>
              <a:t>，</a:t>
            </a:r>
            <a:r>
              <a:rPr lang="en-US" altLang="zh-CN" dirty="0"/>
              <a:t>Z</a:t>
            </a:r>
            <a:r>
              <a:rPr lang="zh-CN" altLang="zh-CN" dirty="0"/>
              <a:t>，</a:t>
            </a:r>
            <a:r>
              <a:rPr lang="en-US" altLang="zh-CN" dirty="0"/>
              <a:t>AA</a:t>
            </a:r>
            <a:r>
              <a:rPr lang="zh-CN" altLang="zh-CN" dirty="0"/>
              <a:t>，</a:t>
            </a:r>
            <a:r>
              <a:rPr lang="en-US" altLang="zh-CN" dirty="0"/>
              <a:t>…</a:t>
            </a:r>
            <a:r>
              <a:rPr lang="zh-CN" altLang="zh-CN" dirty="0"/>
              <a:t>，</a:t>
            </a:r>
            <a:r>
              <a:rPr lang="en-US" altLang="zh-CN" dirty="0"/>
              <a:t>ZZ</a:t>
            </a:r>
            <a:r>
              <a:rPr lang="zh-CN" altLang="zh-CN" dirty="0" smtClean="0"/>
              <a:t>，</a:t>
            </a:r>
            <a:r>
              <a:rPr lang="en-US" altLang="zh-CN" dirty="0" smtClean="0"/>
              <a:t>…, AAA</a:t>
            </a:r>
            <a:r>
              <a:rPr lang="zh-CN" altLang="zh-CN" dirty="0"/>
              <a:t>，</a:t>
            </a:r>
            <a:r>
              <a:rPr lang="en-US" altLang="zh-CN" dirty="0" smtClean="0"/>
              <a:t>…, XFD</a:t>
            </a:r>
            <a:r>
              <a:rPr lang="zh-CN" altLang="zh-CN" dirty="0"/>
              <a:t>来标识，行标号由数字</a:t>
            </a:r>
            <a:r>
              <a:rPr lang="en-US" altLang="zh-CN" dirty="0"/>
              <a:t>1</a:t>
            </a:r>
            <a:r>
              <a:rPr lang="zh-CN" altLang="zh-CN" dirty="0"/>
              <a:t>，</a:t>
            </a:r>
            <a:r>
              <a:rPr lang="en-US" altLang="zh-CN" dirty="0"/>
              <a:t>2</a:t>
            </a:r>
            <a:r>
              <a:rPr lang="zh-CN" altLang="zh-CN" dirty="0"/>
              <a:t>，</a:t>
            </a:r>
            <a:r>
              <a:rPr lang="en-US" altLang="zh-CN" dirty="0"/>
              <a:t>3</a:t>
            </a:r>
            <a:r>
              <a:rPr lang="zh-CN" altLang="zh-CN" dirty="0"/>
              <a:t>，</a:t>
            </a:r>
            <a:r>
              <a:rPr lang="en-US" altLang="zh-CN" dirty="0"/>
              <a:t>……</a:t>
            </a:r>
            <a:r>
              <a:rPr lang="zh-CN" altLang="zh-CN" dirty="0"/>
              <a:t>，</a:t>
            </a:r>
            <a:r>
              <a:rPr lang="en-US" altLang="zh-CN" dirty="0"/>
              <a:t>1048576</a:t>
            </a:r>
            <a:r>
              <a:rPr lang="zh-CN" altLang="zh-CN" dirty="0"/>
              <a:t>来标识。</a:t>
            </a:r>
          </a:p>
        </p:txBody>
      </p:sp>
      <p:sp>
        <p:nvSpPr>
          <p:cNvPr id="3" name="标题 2"/>
          <p:cNvSpPr>
            <a:spLocks noGrp="1"/>
          </p:cNvSpPr>
          <p:nvPr>
            <p:ph type="title"/>
          </p:nvPr>
        </p:nvSpPr>
        <p:spPr/>
        <p:txBody>
          <a:bodyPr/>
          <a:lstStyle/>
          <a:p>
            <a:r>
              <a:rPr lang="en-US" altLang="zh-CN" b="1" dirty="0"/>
              <a:t>6.1  Excel 2010</a:t>
            </a:r>
            <a:r>
              <a:rPr lang="zh-CN" altLang="zh-CN" b="1" dirty="0"/>
              <a:t>简介</a:t>
            </a:r>
            <a:endParaRPr lang="zh-CN" altLang="en-US" dirty="0"/>
          </a:p>
        </p:txBody>
      </p:sp>
    </p:spTree>
    <p:extLst>
      <p:ext uri="{BB962C8B-B14F-4D97-AF65-F5344CB8AC3E}">
        <p14:creationId xmlns:p14="http://schemas.microsoft.com/office/powerpoint/2010/main" val="2133239649"/>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dirty="0"/>
              <a:t>6.4 </a:t>
            </a:r>
            <a:r>
              <a:rPr lang="zh-CN" altLang="zh-CN" dirty="0"/>
              <a:t>格式化工作表</a:t>
            </a:r>
            <a:endParaRPr lang="zh-CN" alt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1720" y="1988840"/>
            <a:ext cx="4680520" cy="4295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矩形 3"/>
          <p:cNvSpPr/>
          <p:nvPr/>
        </p:nvSpPr>
        <p:spPr>
          <a:xfrm>
            <a:off x="2369631" y="6319690"/>
            <a:ext cx="4044697" cy="369332"/>
          </a:xfrm>
          <a:prstGeom prst="rect">
            <a:avLst/>
          </a:prstGeom>
        </p:spPr>
        <p:txBody>
          <a:bodyPr wrap="none">
            <a:spAutoFit/>
          </a:bodyPr>
          <a:lstStyle/>
          <a:p>
            <a:r>
              <a:rPr lang="zh-CN" altLang="zh-CN" dirty="0"/>
              <a:t>图</a:t>
            </a:r>
            <a:r>
              <a:rPr lang="en-US" altLang="zh-CN" dirty="0"/>
              <a:t>6</a:t>
            </a:r>
            <a:r>
              <a:rPr lang="zh-CN" altLang="zh-CN" dirty="0"/>
              <a:t>－</a:t>
            </a:r>
            <a:r>
              <a:rPr lang="en-US" altLang="zh-CN" dirty="0"/>
              <a:t>52 </a:t>
            </a:r>
            <a:r>
              <a:rPr lang="zh-CN" altLang="zh-CN" dirty="0"/>
              <a:t>“移动或复制工作表”对话框</a:t>
            </a:r>
            <a:endParaRPr lang="zh-CN" altLang="en-US" dirty="0"/>
          </a:p>
        </p:txBody>
      </p:sp>
    </p:spTree>
    <p:extLst>
      <p:ext uri="{BB962C8B-B14F-4D97-AF65-F5344CB8AC3E}">
        <p14:creationId xmlns:p14="http://schemas.microsoft.com/office/powerpoint/2010/main" val="1350992472"/>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77500" lnSpcReduction="20000"/>
          </a:bodyPr>
          <a:lstStyle/>
          <a:p>
            <a:r>
              <a:rPr lang="en-US" altLang="zh-CN" b="1" dirty="0"/>
              <a:t>6.5.1 </a:t>
            </a:r>
            <a:r>
              <a:rPr lang="zh-CN" altLang="zh-CN" b="1" dirty="0"/>
              <a:t>数据的有效性</a:t>
            </a:r>
          </a:p>
          <a:p>
            <a:pPr marL="301943" lvl="1" indent="0">
              <a:buNone/>
            </a:pPr>
            <a:r>
              <a:rPr lang="en-US" altLang="zh-CN" dirty="0" smtClean="0"/>
              <a:t>         </a:t>
            </a:r>
            <a:r>
              <a:rPr lang="zh-CN" altLang="zh-CN" dirty="0" smtClean="0"/>
              <a:t>在</a:t>
            </a:r>
            <a:r>
              <a:rPr lang="en-US" altLang="zh-CN" dirty="0"/>
              <a:t>Excel 2010</a:t>
            </a:r>
            <a:r>
              <a:rPr lang="zh-CN" altLang="zh-CN" dirty="0"/>
              <a:t>中，可以进行相关的设置，使得在输入数据时系统自动检验其是否满足设置的条件，若不满足则输入无效，需重新输入，以保证数据的有效性</a:t>
            </a:r>
            <a:r>
              <a:rPr lang="zh-CN" altLang="zh-CN" dirty="0" smtClean="0"/>
              <a:t>。</a:t>
            </a:r>
            <a:endParaRPr lang="zh-CN" altLang="zh-CN" dirty="0"/>
          </a:p>
          <a:p>
            <a:pPr lvl="1"/>
            <a:r>
              <a:rPr lang="zh-CN" altLang="zh-CN" dirty="0"/>
              <a:t>选定单元格或单元格区域，选择</a:t>
            </a:r>
            <a:r>
              <a:rPr lang="en-US" altLang="zh-CN" dirty="0"/>
              <a:t>“</a:t>
            </a:r>
            <a:r>
              <a:rPr lang="zh-CN" altLang="zh-CN" dirty="0"/>
              <a:t>数据</a:t>
            </a:r>
            <a:r>
              <a:rPr lang="en-US" altLang="zh-CN" dirty="0"/>
              <a:t>”</a:t>
            </a:r>
            <a:r>
              <a:rPr lang="zh-CN" altLang="zh-CN" dirty="0"/>
              <a:t>选项卡</a:t>
            </a:r>
            <a:r>
              <a:rPr lang="zh-CN" altLang="zh-CN" dirty="0" smtClean="0"/>
              <a:t>中的</a:t>
            </a:r>
            <a:r>
              <a:rPr lang="en-US" altLang="zh-CN" dirty="0"/>
              <a:t>“</a:t>
            </a:r>
            <a:r>
              <a:rPr lang="zh-CN" altLang="zh-CN" dirty="0"/>
              <a:t>数据有效性</a:t>
            </a:r>
            <a:r>
              <a:rPr lang="en-US" altLang="zh-CN" dirty="0"/>
              <a:t>”</a:t>
            </a:r>
            <a:r>
              <a:rPr lang="zh-CN" altLang="zh-CN" dirty="0"/>
              <a:t>按钮，系统将弹</a:t>
            </a:r>
            <a:r>
              <a:rPr lang="zh-CN" altLang="zh-CN" dirty="0" smtClean="0"/>
              <a:t>出</a:t>
            </a:r>
            <a:r>
              <a:rPr lang="en-US" altLang="zh-CN" dirty="0" smtClean="0"/>
              <a:t>“</a:t>
            </a:r>
            <a:r>
              <a:rPr lang="zh-CN" altLang="zh-CN" dirty="0"/>
              <a:t>数据有效性</a:t>
            </a:r>
            <a:r>
              <a:rPr lang="en-US" altLang="zh-CN" dirty="0"/>
              <a:t>”</a:t>
            </a:r>
            <a:r>
              <a:rPr lang="zh-CN" altLang="zh-CN" dirty="0"/>
              <a:t>对话框；</a:t>
            </a:r>
            <a:r>
              <a:rPr lang="en-US" altLang="zh-CN" dirty="0"/>
              <a:t>        </a:t>
            </a:r>
            <a:endParaRPr lang="zh-CN" altLang="zh-CN" dirty="0"/>
          </a:p>
          <a:p>
            <a:pPr lvl="1"/>
            <a:r>
              <a:rPr lang="zh-CN" altLang="zh-CN" dirty="0"/>
              <a:t>点击</a:t>
            </a:r>
            <a:r>
              <a:rPr lang="en-US" altLang="zh-CN" dirty="0"/>
              <a:t>“</a:t>
            </a:r>
            <a:r>
              <a:rPr lang="zh-CN" altLang="zh-CN" dirty="0"/>
              <a:t>设置</a:t>
            </a:r>
            <a:r>
              <a:rPr lang="en-US" altLang="zh-CN" dirty="0"/>
              <a:t>”</a:t>
            </a:r>
            <a:r>
              <a:rPr lang="zh-CN" altLang="zh-CN" dirty="0"/>
              <a:t>选项卡，在</a:t>
            </a:r>
            <a:r>
              <a:rPr lang="en-US" altLang="zh-CN" dirty="0"/>
              <a:t>“</a:t>
            </a:r>
            <a:r>
              <a:rPr lang="zh-CN" altLang="zh-CN" dirty="0"/>
              <a:t>允许</a:t>
            </a:r>
            <a:r>
              <a:rPr lang="en-US" altLang="zh-CN" dirty="0"/>
              <a:t>”</a:t>
            </a:r>
            <a:r>
              <a:rPr lang="zh-CN" altLang="zh-CN" dirty="0"/>
              <a:t>列表框中</a:t>
            </a:r>
            <a:r>
              <a:rPr lang="zh-CN" altLang="zh-CN" dirty="0" smtClean="0"/>
              <a:t>选择数据类型</a:t>
            </a:r>
            <a:r>
              <a:rPr lang="zh-CN" altLang="zh-CN" dirty="0"/>
              <a:t>，</a:t>
            </a:r>
            <a:r>
              <a:rPr lang="zh-CN" altLang="zh-CN" dirty="0" smtClean="0"/>
              <a:t>再输入数据</a:t>
            </a:r>
            <a:r>
              <a:rPr lang="zh-CN" altLang="zh-CN" dirty="0"/>
              <a:t>范围；</a:t>
            </a:r>
          </a:p>
          <a:p>
            <a:pPr lvl="1"/>
            <a:r>
              <a:rPr lang="zh-CN" altLang="zh-CN" dirty="0"/>
              <a:t>点击</a:t>
            </a:r>
            <a:r>
              <a:rPr lang="en-US" altLang="zh-CN" dirty="0"/>
              <a:t>“</a:t>
            </a:r>
            <a:r>
              <a:rPr lang="zh-CN" altLang="zh-CN" dirty="0"/>
              <a:t>输入信息</a:t>
            </a:r>
            <a:r>
              <a:rPr lang="en-US" altLang="zh-CN" dirty="0"/>
              <a:t>”</a:t>
            </a:r>
            <a:r>
              <a:rPr lang="zh-CN" altLang="zh-CN" dirty="0"/>
              <a:t>选项卡，设置在</a:t>
            </a:r>
            <a:r>
              <a:rPr lang="zh-CN" altLang="zh-CN" dirty="0" smtClean="0"/>
              <a:t>输入数据的</a:t>
            </a:r>
            <a:r>
              <a:rPr lang="zh-CN" altLang="zh-CN" dirty="0"/>
              <a:t>提示信息；</a:t>
            </a:r>
          </a:p>
          <a:p>
            <a:pPr lvl="1"/>
            <a:r>
              <a:rPr lang="zh-CN" altLang="zh-CN" dirty="0"/>
              <a:t>点击</a:t>
            </a:r>
            <a:r>
              <a:rPr lang="en-US" altLang="zh-CN" dirty="0"/>
              <a:t>“</a:t>
            </a:r>
            <a:r>
              <a:rPr lang="zh-CN" altLang="zh-CN" dirty="0"/>
              <a:t>出错警告</a:t>
            </a:r>
            <a:r>
              <a:rPr lang="en-US" altLang="zh-CN" dirty="0"/>
              <a:t>”</a:t>
            </a:r>
            <a:r>
              <a:rPr lang="zh-CN" altLang="zh-CN" dirty="0"/>
              <a:t>选项卡，设置在输入数据超过设定范围</a:t>
            </a:r>
            <a:r>
              <a:rPr lang="zh-CN" altLang="zh-CN" dirty="0" smtClean="0"/>
              <a:t>时的警告信息</a:t>
            </a:r>
            <a:r>
              <a:rPr lang="zh-CN" altLang="zh-CN" dirty="0"/>
              <a:t>；</a:t>
            </a:r>
          </a:p>
          <a:p>
            <a:pPr lvl="1"/>
            <a:r>
              <a:rPr lang="zh-CN" altLang="zh-CN" dirty="0"/>
              <a:t>点击</a:t>
            </a:r>
            <a:r>
              <a:rPr lang="en-US" altLang="zh-CN" dirty="0"/>
              <a:t>“</a:t>
            </a:r>
            <a:r>
              <a:rPr lang="zh-CN" altLang="zh-CN" dirty="0"/>
              <a:t>输入法模式</a:t>
            </a:r>
            <a:r>
              <a:rPr lang="en-US" altLang="zh-CN" dirty="0"/>
              <a:t>”</a:t>
            </a:r>
            <a:r>
              <a:rPr lang="zh-CN" altLang="zh-CN" dirty="0"/>
              <a:t>选项卡，设置在输入时的</a:t>
            </a:r>
            <a:r>
              <a:rPr lang="zh-CN" altLang="zh-CN" dirty="0" smtClean="0"/>
              <a:t>模式；</a:t>
            </a:r>
            <a:endParaRPr lang="zh-CN" altLang="zh-CN" dirty="0"/>
          </a:p>
          <a:p>
            <a:pPr lvl="1"/>
            <a:r>
              <a:rPr lang="zh-CN" altLang="zh-CN" dirty="0"/>
              <a:t>最后点击“确定”</a:t>
            </a:r>
            <a:r>
              <a:rPr lang="zh-CN" altLang="zh-CN" dirty="0" smtClean="0"/>
              <a:t>按钮。</a:t>
            </a:r>
            <a:endParaRPr lang="zh-CN" altLang="zh-CN" dirty="0"/>
          </a:p>
        </p:txBody>
      </p:sp>
      <p:sp>
        <p:nvSpPr>
          <p:cNvPr id="3" name="标题 2"/>
          <p:cNvSpPr>
            <a:spLocks noGrp="1"/>
          </p:cNvSpPr>
          <p:nvPr>
            <p:ph type="title"/>
          </p:nvPr>
        </p:nvSpPr>
        <p:spPr/>
        <p:txBody>
          <a:bodyPr>
            <a:normAutofit/>
          </a:bodyPr>
          <a:lstStyle/>
          <a:p>
            <a:r>
              <a:rPr lang="en-US" altLang="zh-CN" b="1" dirty="0"/>
              <a:t>6.5  </a:t>
            </a:r>
            <a:r>
              <a:rPr lang="zh-CN" altLang="zh-CN" b="1" dirty="0"/>
              <a:t>数据处理及图表的</a:t>
            </a:r>
            <a:r>
              <a:rPr lang="zh-CN" altLang="zh-CN" b="1" dirty="0" smtClean="0"/>
              <a:t>使用</a:t>
            </a:r>
            <a:endParaRPr lang="zh-CN" altLang="en-US" dirty="0"/>
          </a:p>
        </p:txBody>
      </p:sp>
    </p:spTree>
    <p:extLst>
      <p:ext uri="{BB962C8B-B14F-4D97-AF65-F5344CB8AC3E}">
        <p14:creationId xmlns:p14="http://schemas.microsoft.com/office/powerpoint/2010/main" val="1957605789"/>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b="1" dirty="0"/>
              <a:t>6.5  </a:t>
            </a:r>
            <a:r>
              <a:rPr lang="zh-CN" altLang="zh-CN" b="1" dirty="0"/>
              <a:t>数据处理及图表的使用</a:t>
            </a:r>
            <a:endParaRPr lang="zh-CN" alt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3647" y="2132856"/>
            <a:ext cx="5550788" cy="41044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矩形 3"/>
          <p:cNvSpPr/>
          <p:nvPr/>
        </p:nvSpPr>
        <p:spPr>
          <a:xfrm>
            <a:off x="2500536" y="6255367"/>
            <a:ext cx="3357009" cy="369332"/>
          </a:xfrm>
          <a:prstGeom prst="rect">
            <a:avLst/>
          </a:prstGeom>
        </p:spPr>
        <p:txBody>
          <a:bodyPr wrap="none">
            <a:spAutoFit/>
          </a:bodyPr>
          <a:lstStyle/>
          <a:p>
            <a:r>
              <a:rPr lang="zh-CN" altLang="zh-CN" dirty="0"/>
              <a:t>图</a:t>
            </a:r>
            <a:r>
              <a:rPr lang="en-US" altLang="zh-CN" dirty="0"/>
              <a:t>6</a:t>
            </a:r>
            <a:r>
              <a:rPr lang="zh-CN" altLang="zh-CN" dirty="0"/>
              <a:t>－</a:t>
            </a:r>
            <a:r>
              <a:rPr lang="en-US" altLang="zh-CN" dirty="0"/>
              <a:t>53 </a:t>
            </a:r>
            <a:r>
              <a:rPr lang="zh-CN" altLang="zh-CN" dirty="0"/>
              <a:t>“数据有效性”对话框</a:t>
            </a:r>
            <a:endParaRPr lang="zh-CN" altLang="en-US" dirty="0"/>
          </a:p>
        </p:txBody>
      </p:sp>
    </p:spTree>
    <p:extLst>
      <p:ext uri="{BB962C8B-B14F-4D97-AF65-F5344CB8AC3E}">
        <p14:creationId xmlns:p14="http://schemas.microsoft.com/office/powerpoint/2010/main" val="2303689028"/>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77500" lnSpcReduction="20000"/>
          </a:bodyPr>
          <a:lstStyle/>
          <a:p>
            <a:r>
              <a:rPr lang="en-US" altLang="zh-CN" b="1" dirty="0"/>
              <a:t>6.5.2 </a:t>
            </a:r>
            <a:r>
              <a:rPr lang="zh-CN" altLang="zh-CN" b="1" dirty="0"/>
              <a:t>数据排序</a:t>
            </a:r>
          </a:p>
          <a:p>
            <a:pPr marL="301943" lvl="1" indent="0">
              <a:buNone/>
            </a:pPr>
            <a:r>
              <a:rPr lang="en-US" altLang="zh-CN" dirty="0" smtClean="0"/>
              <a:t>         </a:t>
            </a:r>
            <a:r>
              <a:rPr lang="zh-CN" altLang="zh-CN" dirty="0" smtClean="0"/>
              <a:t>在</a:t>
            </a:r>
            <a:r>
              <a:rPr lang="en-US" altLang="zh-CN" dirty="0"/>
              <a:t>Excel 2010</a:t>
            </a:r>
            <a:r>
              <a:rPr lang="zh-CN" altLang="zh-CN" dirty="0"/>
              <a:t>中，应用了许多数据库管理系统的概念，下面介绍一些基本知识。</a:t>
            </a:r>
          </a:p>
          <a:p>
            <a:pPr lvl="1"/>
            <a:r>
              <a:rPr lang="en-US" altLang="zh-CN" b="1" dirty="0"/>
              <a:t>(1)</a:t>
            </a:r>
            <a:r>
              <a:rPr lang="zh-CN" altLang="zh-CN" b="1" dirty="0"/>
              <a:t>数据清单</a:t>
            </a:r>
          </a:p>
          <a:p>
            <a:pPr lvl="2"/>
            <a:r>
              <a:rPr lang="zh-CN" altLang="zh-CN" dirty="0"/>
              <a:t>在</a:t>
            </a:r>
            <a:r>
              <a:rPr lang="en-US" altLang="zh-CN" dirty="0"/>
              <a:t>Excel 2010</a:t>
            </a:r>
            <a:r>
              <a:rPr lang="zh-CN" altLang="zh-CN" dirty="0"/>
              <a:t>工作表中，一个矩形区域称为数据清单，类似于数据库技术中表的概念，规定在该矩形区域中的第一行为标题行，并将第一行的每一个单元格的内容或“列 列标号”作为字段名，其余每一行看作是一条记录。</a:t>
            </a:r>
          </a:p>
          <a:p>
            <a:pPr lvl="1"/>
            <a:r>
              <a:rPr lang="en-US" altLang="zh-CN" b="1" dirty="0"/>
              <a:t>(2)</a:t>
            </a:r>
            <a:r>
              <a:rPr lang="zh-CN" altLang="zh-CN" b="1" dirty="0"/>
              <a:t>关键字段</a:t>
            </a:r>
          </a:p>
          <a:p>
            <a:pPr lvl="2"/>
            <a:r>
              <a:rPr lang="zh-CN" altLang="zh-CN" dirty="0"/>
              <a:t>在</a:t>
            </a:r>
            <a:r>
              <a:rPr lang="en-US" altLang="zh-CN" dirty="0"/>
              <a:t>Excel 2010</a:t>
            </a:r>
            <a:r>
              <a:rPr lang="zh-CN" altLang="zh-CN" dirty="0"/>
              <a:t>中，关键字的定义没有数据库严格，它允许关键字段的内容有重复信息。</a:t>
            </a:r>
          </a:p>
          <a:p>
            <a:pPr lvl="3"/>
            <a:r>
              <a:rPr lang="zh-CN" altLang="zh-CN" dirty="0"/>
              <a:t>主要关键字：指记录的主要排序依据。</a:t>
            </a:r>
          </a:p>
          <a:p>
            <a:pPr lvl="3"/>
            <a:r>
              <a:rPr lang="zh-CN" altLang="zh-CN" dirty="0"/>
              <a:t>次要关键字：当某些记录的主要关键字段内容相同时，则需要通过次要关键字段来确定这些记录的顺序。在一次排序中允许多个“次要关键字”。</a:t>
            </a:r>
          </a:p>
        </p:txBody>
      </p:sp>
      <p:sp>
        <p:nvSpPr>
          <p:cNvPr id="3" name="标题 2"/>
          <p:cNvSpPr>
            <a:spLocks noGrp="1"/>
          </p:cNvSpPr>
          <p:nvPr>
            <p:ph type="title"/>
          </p:nvPr>
        </p:nvSpPr>
        <p:spPr/>
        <p:txBody>
          <a:bodyPr/>
          <a:lstStyle/>
          <a:p>
            <a:r>
              <a:rPr lang="en-US" altLang="zh-CN" b="1" dirty="0"/>
              <a:t>6.5  </a:t>
            </a:r>
            <a:r>
              <a:rPr lang="zh-CN" altLang="zh-CN" b="1" dirty="0"/>
              <a:t>数据处理及图表的使用</a:t>
            </a:r>
            <a:endParaRPr lang="zh-CN" altLang="en-US" dirty="0"/>
          </a:p>
        </p:txBody>
      </p:sp>
    </p:spTree>
    <p:extLst>
      <p:ext uri="{BB962C8B-B14F-4D97-AF65-F5344CB8AC3E}">
        <p14:creationId xmlns:p14="http://schemas.microsoft.com/office/powerpoint/2010/main" val="909557106"/>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pPr marL="301943" lvl="1" indent="0">
              <a:buNone/>
            </a:pPr>
            <a:r>
              <a:rPr lang="en-US" altLang="zh-CN" dirty="0" smtClean="0"/>
              <a:t>         Excel </a:t>
            </a:r>
            <a:r>
              <a:rPr lang="en-US" altLang="zh-CN" dirty="0"/>
              <a:t>2010</a:t>
            </a:r>
            <a:r>
              <a:rPr lang="zh-CN" altLang="zh-CN" dirty="0"/>
              <a:t>可根据一列或多列关键字对</a:t>
            </a:r>
            <a:r>
              <a:rPr lang="zh-CN" altLang="zh-CN" dirty="0" smtClean="0"/>
              <a:t>数据清单进行排序：</a:t>
            </a:r>
            <a:endParaRPr lang="zh-CN" altLang="zh-CN" dirty="0"/>
          </a:p>
          <a:p>
            <a:pPr lvl="3"/>
            <a:r>
              <a:rPr lang="zh-CN" altLang="zh-CN" dirty="0"/>
              <a:t>首先选中要进行排序的数据</a:t>
            </a:r>
            <a:r>
              <a:rPr lang="zh-CN" altLang="zh-CN" dirty="0" smtClean="0"/>
              <a:t>区域</a:t>
            </a:r>
            <a:r>
              <a:rPr lang="zh-CN" altLang="en-US" dirty="0" smtClean="0"/>
              <a:t>；</a:t>
            </a:r>
            <a:endParaRPr lang="en-US" altLang="zh-CN" dirty="0" smtClean="0"/>
          </a:p>
          <a:p>
            <a:pPr lvl="3"/>
            <a:r>
              <a:rPr lang="zh-CN" altLang="zh-CN" dirty="0" smtClean="0"/>
              <a:t>选择</a:t>
            </a:r>
            <a:r>
              <a:rPr lang="en-US" altLang="zh-CN" dirty="0"/>
              <a:t>“</a:t>
            </a:r>
            <a:r>
              <a:rPr lang="zh-CN" altLang="zh-CN" dirty="0"/>
              <a:t>数据</a:t>
            </a:r>
            <a:r>
              <a:rPr lang="en-US" altLang="zh-CN" dirty="0"/>
              <a:t>”</a:t>
            </a:r>
            <a:r>
              <a:rPr lang="zh-CN" altLang="zh-CN" dirty="0"/>
              <a:t>选项卡</a:t>
            </a:r>
            <a:r>
              <a:rPr lang="zh-CN" altLang="zh-CN" dirty="0" smtClean="0"/>
              <a:t>中的</a:t>
            </a:r>
            <a:r>
              <a:rPr lang="zh-CN" altLang="zh-CN" dirty="0"/>
              <a:t>“排序”按钮</a:t>
            </a:r>
            <a:r>
              <a:rPr lang="zh-CN" altLang="zh-CN" dirty="0" smtClean="0"/>
              <a:t>，将</a:t>
            </a:r>
            <a:r>
              <a:rPr lang="zh-CN" altLang="zh-CN" dirty="0"/>
              <a:t>弹</a:t>
            </a:r>
            <a:r>
              <a:rPr lang="zh-CN" altLang="zh-CN" dirty="0" smtClean="0"/>
              <a:t>出</a:t>
            </a:r>
            <a:r>
              <a:rPr lang="en-US" altLang="zh-CN" dirty="0" smtClean="0"/>
              <a:t>“</a:t>
            </a:r>
            <a:r>
              <a:rPr lang="zh-CN" altLang="zh-CN" dirty="0"/>
              <a:t>排序</a:t>
            </a:r>
            <a:r>
              <a:rPr lang="en-US" altLang="zh-CN" dirty="0"/>
              <a:t>”</a:t>
            </a:r>
            <a:r>
              <a:rPr lang="zh-CN" altLang="zh-CN" dirty="0"/>
              <a:t>对话框；</a:t>
            </a:r>
          </a:p>
          <a:p>
            <a:pPr lvl="3"/>
            <a:r>
              <a:rPr lang="zh-CN" altLang="zh-CN" dirty="0" smtClean="0"/>
              <a:t>在“主要关键字”</a:t>
            </a:r>
            <a:r>
              <a:rPr lang="zh-CN" altLang="zh-CN" dirty="0"/>
              <a:t>列表框中选择排序的主要关键字； </a:t>
            </a:r>
          </a:p>
          <a:p>
            <a:pPr lvl="3"/>
            <a:r>
              <a:rPr lang="zh-CN" altLang="zh-CN" dirty="0"/>
              <a:t>在“排序依据”区列表框中选择排序的依据；</a:t>
            </a:r>
          </a:p>
          <a:p>
            <a:pPr lvl="3"/>
            <a:r>
              <a:rPr lang="zh-CN" altLang="zh-CN" dirty="0"/>
              <a:t>在“次序”区列表框中确定升序或降序；</a:t>
            </a:r>
          </a:p>
          <a:p>
            <a:pPr lvl="3"/>
            <a:r>
              <a:rPr lang="zh-CN" altLang="zh-CN" dirty="0" smtClean="0"/>
              <a:t>如果</a:t>
            </a:r>
            <a:r>
              <a:rPr lang="zh-CN" altLang="zh-CN" dirty="0"/>
              <a:t>需要次关键字，则要点击“添加条件”按钮，以弹出次要关键字列项，之后的选择与主要关键字操作相同</a:t>
            </a:r>
            <a:r>
              <a:rPr lang="zh-CN" altLang="zh-CN" dirty="0" smtClean="0"/>
              <a:t>。</a:t>
            </a:r>
            <a:endParaRPr lang="en-US" altLang="zh-CN" dirty="0" smtClean="0"/>
          </a:p>
          <a:p>
            <a:pPr lvl="3"/>
            <a:r>
              <a:rPr lang="zh-CN" altLang="zh-CN" dirty="0" smtClean="0"/>
              <a:t>最后</a:t>
            </a:r>
            <a:r>
              <a:rPr lang="zh-CN" altLang="zh-CN" dirty="0"/>
              <a:t>，点击</a:t>
            </a:r>
            <a:r>
              <a:rPr lang="en-US" altLang="zh-CN" dirty="0"/>
              <a:t>“</a:t>
            </a:r>
            <a:r>
              <a:rPr lang="zh-CN" altLang="zh-CN" dirty="0"/>
              <a:t>确定</a:t>
            </a:r>
            <a:r>
              <a:rPr lang="en-US" altLang="zh-CN" dirty="0"/>
              <a:t>”</a:t>
            </a:r>
            <a:r>
              <a:rPr lang="zh-CN" altLang="zh-CN" dirty="0" smtClean="0"/>
              <a:t>按钮。</a:t>
            </a:r>
            <a:endParaRPr lang="zh-CN" altLang="en-US" dirty="0"/>
          </a:p>
        </p:txBody>
      </p:sp>
      <p:sp>
        <p:nvSpPr>
          <p:cNvPr id="3" name="标题 2"/>
          <p:cNvSpPr>
            <a:spLocks noGrp="1"/>
          </p:cNvSpPr>
          <p:nvPr>
            <p:ph type="title"/>
          </p:nvPr>
        </p:nvSpPr>
        <p:spPr/>
        <p:txBody>
          <a:bodyPr/>
          <a:lstStyle/>
          <a:p>
            <a:r>
              <a:rPr lang="en-US" altLang="zh-CN" b="1" dirty="0"/>
              <a:t>6.5  </a:t>
            </a:r>
            <a:r>
              <a:rPr lang="zh-CN" altLang="zh-CN" b="1" dirty="0"/>
              <a:t>数据处理及图表的使用</a:t>
            </a:r>
            <a:endParaRPr lang="zh-CN" altLang="en-US" dirty="0"/>
          </a:p>
        </p:txBody>
      </p:sp>
    </p:spTree>
    <p:extLst>
      <p:ext uri="{BB962C8B-B14F-4D97-AF65-F5344CB8AC3E}">
        <p14:creationId xmlns:p14="http://schemas.microsoft.com/office/powerpoint/2010/main" val="2412592352"/>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b="1" dirty="0"/>
              <a:t>6.5  </a:t>
            </a:r>
            <a:r>
              <a:rPr lang="zh-CN" altLang="zh-CN" b="1" dirty="0"/>
              <a:t>数据处理及图表的使用</a:t>
            </a:r>
            <a:endParaRPr lang="zh-CN" altLang="en-US" dirty="0"/>
          </a:p>
        </p:txBody>
      </p:sp>
      <p:grpSp>
        <p:nvGrpSpPr>
          <p:cNvPr id="4" name="Group 2"/>
          <p:cNvGrpSpPr>
            <a:grpSpLocks/>
          </p:cNvGrpSpPr>
          <p:nvPr/>
        </p:nvGrpSpPr>
        <p:grpSpPr bwMode="auto">
          <a:xfrm>
            <a:off x="179512" y="2636912"/>
            <a:ext cx="8784976" cy="3240360"/>
            <a:chOff x="1995" y="10553"/>
            <a:chExt cx="7770" cy="2370"/>
          </a:xfrm>
        </p:grpSpPr>
        <p:pic>
          <p:nvPicPr>
            <p:cNvPr id="3075"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85" y="10553"/>
              <a:ext cx="1980" cy="2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6"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95" y="10553"/>
              <a:ext cx="5205" cy="2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5" name="矩形 4"/>
          <p:cNvSpPr/>
          <p:nvPr/>
        </p:nvSpPr>
        <p:spPr>
          <a:xfrm>
            <a:off x="1259632" y="5877272"/>
            <a:ext cx="7884368" cy="369332"/>
          </a:xfrm>
          <a:prstGeom prst="rect">
            <a:avLst/>
          </a:prstGeom>
        </p:spPr>
        <p:txBody>
          <a:bodyPr wrap="square">
            <a:spAutoFit/>
          </a:bodyPr>
          <a:lstStyle/>
          <a:p>
            <a:r>
              <a:rPr lang="zh-CN" altLang="zh-CN" dirty="0" smtClean="0"/>
              <a:t>“排序”</a:t>
            </a:r>
            <a:r>
              <a:rPr lang="zh-CN" altLang="zh-CN" dirty="0"/>
              <a:t>对话框</a:t>
            </a:r>
            <a:r>
              <a:rPr lang="en-US" altLang="zh-CN" dirty="0"/>
              <a:t> </a:t>
            </a:r>
            <a:r>
              <a:rPr lang="en-US" altLang="zh-CN" dirty="0" smtClean="0"/>
              <a:t>                                                                                </a:t>
            </a:r>
            <a:r>
              <a:rPr lang="zh-CN" altLang="zh-CN" dirty="0" smtClean="0"/>
              <a:t>“排序选项”</a:t>
            </a:r>
            <a:r>
              <a:rPr lang="zh-CN" altLang="zh-CN" dirty="0"/>
              <a:t>对话框</a:t>
            </a:r>
            <a:endParaRPr lang="zh-CN" altLang="en-US" dirty="0"/>
          </a:p>
        </p:txBody>
      </p:sp>
    </p:spTree>
    <p:extLst>
      <p:ext uri="{BB962C8B-B14F-4D97-AF65-F5344CB8AC3E}">
        <p14:creationId xmlns:p14="http://schemas.microsoft.com/office/powerpoint/2010/main" val="3334235342"/>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85000" lnSpcReduction="10000"/>
          </a:bodyPr>
          <a:lstStyle/>
          <a:p>
            <a:r>
              <a:rPr lang="en-US" altLang="zh-CN" b="1" dirty="0"/>
              <a:t>6.5.3  </a:t>
            </a:r>
            <a:r>
              <a:rPr lang="zh-CN" altLang="zh-CN" b="1" dirty="0"/>
              <a:t>数据筛选</a:t>
            </a:r>
          </a:p>
          <a:p>
            <a:pPr lvl="1"/>
            <a:r>
              <a:rPr lang="en-US" altLang="zh-CN" dirty="0" smtClean="0"/>
              <a:t>          </a:t>
            </a:r>
            <a:r>
              <a:rPr lang="zh-CN" altLang="zh-CN" dirty="0" smtClean="0"/>
              <a:t>数据筛选</a:t>
            </a:r>
            <a:r>
              <a:rPr lang="zh-CN" altLang="zh-CN" dirty="0"/>
              <a:t>是指在</a:t>
            </a:r>
            <a:r>
              <a:rPr lang="en-US" altLang="zh-CN" dirty="0"/>
              <a:t>Excel 2010</a:t>
            </a:r>
            <a:r>
              <a:rPr lang="zh-CN" altLang="zh-CN" dirty="0"/>
              <a:t>工作表中只显示数据清单中满足条件的数据，而隐藏不满足条件的数据</a:t>
            </a:r>
            <a:r>
              <a:rPr lang="zh-CN" altLang="zh-CN" dirty="0" smtClean="0"/>
              <a:t>。</a:t>
            </a:r>
            <a:endParaRPr lang="zh-CN" altLang="zh-CN" dirty="0"/>
          </a:p>
          <a:p>
            <a:pPr lvl="1"/>
            <a:r>
              <a:rPr lang="en-US" altLang="zh-CN" b="1" dirty="0" smtClean="0"/>
              <a:t>1.   </a:t>
            </a:r>
            <a:r>
              <a:rPr lang="zh-CN" altLang="zh-CN" b="1" dirty="0" smtClean="0"/>
              <a:t>自动</a:t>
            </a:r>
            <a:r>
              <a:rPr lang="zh-CN" altLang="zh-CN" b="1" dirty="0"/>
              <a:t>筛选</a:t>
            </a:r>
            <a:endParaRPr lang="zh-CN" altLang="zh-CN" dirty="0"/>
          </a:p>
          <a:p>
            <a:pPr lvl="2"/>
            <a:r>
              <a:rPr lang="zh-CN" altLang="zh-CN" dirty="0"/>
              <a:t>在数据清单中选定某个单元格，点击</a:t>
            </a:r>
            <a:r>
              <a:rPr lang="en-US" altLang="zh-CN" dirty="0"/>
              <a:t>“</a:t>
            </a:r>
            <a:r>
              <a:rPr lang="zh-CN" altLang="zh-CN" dirty="0"/>
              <a:t>数据</a:t>
            </a:r>
            <a:r>
              <a:rPr lang="en-US" altLang="zh-CN" dirty="0"/>
              <a:t>”</a:t>
            </a:r>
            <a:r>
              <a:rPr lang="zh-CN" altLang="zh-CN" dirty="0"/>
              <a:t>选项卡</a:t>
            </a:r>
            <a:r>
              <a:rPr lang="zh-CN" altLang="zh-CN" dirty="0" smtClean="0"/>
              <a:t>中的</a:t>
            </a:r>
            <a:r>
              <a:rPr lang="zh-CN" altLang="zh-CN" dirty="0"/>
              <a:t>“筛选”</a:t>
            </a:r>
            <a:r>
              <a:rPr lang="zh-CN" altLang="zh-CN" dirty="0" smtClean="0"/>
              <a:t>按钮</a:t>
            </a:r>
            <a:r>
              <a:rPr lang="zh-CN" altLang="en-US" dirty="0" smtClean="0"/>
              <a:t>，</a:t>
            </a:r>
            <a:r>
              <a:rPr lang="zh-CN" altLang="zh-CN" dirty="0" smtClean="0"/>
              <a:t>即</a:t>
            </a:r>
            <a:r>
              <a:rPr lang="zh-CN" altLang="zh-CN" dirty="0"/>
              <a:t>在数据清单中</a:t>
            </a:r>
            <a:r>
              <a:rPr lang="zh-CN" altLang="zh-CN" dirty="0" smtClean="0"/>
              <a:t>的每个</a:t>
            </a:r>
            <a:r>
              <a:rPr lang="zh-CN" altLang="zh-CN" dirty="0"/>
              <a:t>字段名的</a:t>
            </a:r>
            <a:r>
              <a:rPr lang="zh-CN" altLang="zh-CN" dirty="0" smtClean="0"/>
              <a:t>右侧</a:t>
            </a:r>
            <a:r>
              <a:rPr lang="zh-CN" altLang="zh-CN" dirty="0"/>
              <a:t>会出现下拉筛选箭头按钮</a:t>
            </a:r>
            <a:r>
              <a:rPr lang="en-US" altLang="zh-CN" dirty="0"/>
              <a:t> </a:t>
            </a:r>
            <a:r>
              <a:rPr lang="zh-CN" altLang="en-US" dirty="0" smtClean="0"/>
              <a:t>；</a:t>
            </a:r>
            <a:endParaRPr lang="en-US" altLang="zh-CN" dirty="0" smtClean="0"/>
          </a:p>
          <a:p>
            <a:pPr lvl="2"/>
            <a:r>
              <a:rPr lang="zh-CN" altLang="zh-CN" dirty="0" smtClean="0"/>
              <a:t>点击</a:t>
            </a:r>
            <a:r>
              <a:rPr lang="zh-CN" altLang="zh-CN" dirty="0"/>
              <a:t>某个字段名的筛选箭头按钮</a:t>
            </a:r>
            <a:r>
              <a:rPr lang="en-US" altLang="zh-CN" dirty="0"/>
              <a:t>   </a:t>
            </a:r>
            <a:r>
              <a:rPr lang="zh-CN" altLang="zh-CN" dirty="0"/>
              <a:t>，即可弹出该字段的排序和筛选功能项</a:t>
            </a:r>
            <a:r>
              <a:rPr lang="zh-CN" altLang="zh-CN" dirty="0" smtClean="0"/>
              <a:t>列表</a:t>
            </a:r>
            <a:r>
              <a:rPr lang="zh-CN" altLang="en-US" dirty="0" smtClean="0"/>
              <a:t>；</a:t>
            </a:r>
            <a:endParaRPr lang="en-US" altLang="zh-CN" dirty="0" smtClean="0"/>
          </a:p>
          <a:p>
            <a:pPr lvl="2"/>
            <a:r>
              <a:rPr lang="zh-CN" altLang="zh-CN" dirty="0" smtClean="0"/>
              <a:t>先</a:t>
            </a:r>
            <a:r>
              <a:rPr lang="zh-CN" altLang="zh-CN" dirty="0"/>
              <a:t>要去掉“全选”的勾，再选择要显示的项</a:t>
            </a:r>
            <a:r>
              <a:rPr lang="zh-CN" altLang="zh-CN" dirty="0" smtClean="0"/>
              <a:t>。该</a:t>
            </a:r>
            <a:r>
              <a:rPr lang="zh-CN" altLang="zh-CN" dirty="0"/>
              <a:t>功能项列表中提供了以该字段为关键字的排序功能。</a:t>
            </a:r>
          </a:p>
          <a:p>
            <a:pPr lvl="2"/>
            <a:r>
              <a:rPr lang="zh-CN" altLang="zh-CN" dirty="0"/>
              <a:t>再次点击</a:t>
            </a:r>
            <a:r>
              <a:rPr lang="en-US" altLang="zh-CN" dirty="0"/>
              <a:t>“</a:t>
            </a:r>
            <a:r>
              <a:rPr lang="zh-CN" altLang="zh-CN" dirty="0"/>
              <a:t>筛选</a:t>
            </a:r>
            <a:r>
              <a:rPr lang="en-US" altLang="zh-CN" dirty="0"/>
              <a:t>”</a:t>
            </a:r>
            <a:r>
              <a:rPr lang="zh-CN" altLang="zh-CN" dirty="0"/>
              <a:t>，则取消自动筛选功能，系统将显示数据清单中的所有的记录，但经过排序后的数据不会恢复到之前的情况</a:t>
            </a:r>
            <a:r>
              <a:rPr lang="zh-CN" altLang="zh-CN" dirty="0" smtClean="0"/>
              <a:t>。</a:t>
            </a:r>
            <a:endParaRPr lang="zh-CN" altLang="zh-CN" dirty="0"/>
          </a:p>
        </p:txBody>
      </p:sp>
      <p:sp>
        <p:nvSpPr>
          <p:cNvPr id="3" name="标题 2"/>
          <p:cNvSpPr>
            <a:spLocks noGrp="1"/>
          </p:cNvSpPr>
          <p:nvPr>
            <p:ph type="title"/>
          </p:nvPr>
        </p:nvSpPr>
        <p:spPr/>
        <p:txBody>
          <a:bodyPr/>
          <a:lstStyle/>
          <a:p>
            <a:r>
              <a:rPr lang="en-US" altLang="zh-CN" b="1" dirty="0"/>
              <a:t>6.5  </a:t>
            </a:r>
            <a:r>
              <a:rPr lang="zh-CN" altLang="zh-CN" b="1" dirty="0"/>
              <a:t>数据处理及图表的使用</a:t>
            </a:r>
            <a:endParaRPr lang="zh-CN" altLang="en-US" dirty="0"/>
          </a:p>
        </p:txBody>
      </p:sp>
    </p:spTree>
    <p:extLst>
      <p:ext uri="{BB962C8B-B14F-4D97-AF65-F5344CB8AC3E}">
        <p14:creationId xmlns:p14="http://schemas.microsoft.com/office/powerpoint/2010/main" val="1661011087"/>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b="1" dirty="0"/>
              <a:t>6.5  </a:t>
            </a:r>
            <a:r>
              <a:rPr lang="zh-CN" altLang="zh-CN" b="1" dirty="0"/>
              <a:t>数据处理及图表的使用</a:t>
            </a:r>
            <a:endParaRPr lang="zh-CN" altLang="en-US"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1844824"/>
            <a:ext cx="3528392" cy="5014890"/>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4139952" y="5877272"/>
            <a:ext cx="3602268" cy="369332"/>
          </a:xfrm>
          <a:prstGeom prst="rect">
            <a:avLst/>
          </a:prstGeom>
        </p:spPr>
        <p:txBody>
          <a:bodyPr wrap="none">
            <a:spAutoFit/>
          </a:bodyPr>
          <a:lstStyle/>
          <a:p>
            <a:r>
              <a:rPr lang="zh-CN" altLang="zh-CN" dirty="0"/>
              <a:t>图</a:t>
            </a:r>
            <a:r>
              <a:rPr lang="en-US" altLang="zh-CN" dirty="0"/>
              <a:t>6</a:t>
            </a:r>
            <a:r>
              <a:rPr lang="zh-CN" altLang="zh-CN" dirty="0"/>
              <a:t>－</a:t>
            </a:r>
            <a:r>
              <a:rPr lang="en-US" altLang="zh-CN" dirty="0"/>
              <a:t>56 </a:t>
            </a:r>
            <a:r>
              <a:rPr lang="zh-CN" altLang="zh-CN" dirty="0"/>
              <a:t>“自动筛选”功能项列表</a:t>
            </a:r>
            <a:endParaRPr lang="zh-CN" altLang="en-US" dirty="0"/>
          </a:p>
        </p:txBody>
      </p:sp>
    </p:spTree>
    <p:extLst>
      <p:ext uri="{BB962C8B-B14F-4D97-AF65-F5344CB8AC3E}">
        <p14:creationId xmlns:p14="http://schemas.microsoft.com/office/powerpoint/2010/main" val="864790737"/>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85000" lnSpcReduction="10000"/>
          </a:bodyPr>
          <a:lstStyle/>
          <a:p>
            <a:pPr lvl="1"/>
            <a:r>
              <a:rPr lang="en-US" altLang="zh-CN" b="1" dirty="0" smtClean="0"/>
              <a:t>2.   </a:t>
            </a:r>
            <a:r>
              <a:rPr lang="zh-CN" altLang="zh-CN" b="1" dirty="0" smtClean="0"/>
              <a:t>高级</a:t>
            </a:r>
            <a:r>
              <a:rPr lang="zh-CN" altLang="zh-CN" b="1" dirty="0"/>
              <a:t>筛选 </a:t>
            </a:r>
            <a:endParaRPr lang="zh-CN" altLang="zh-CN" dirty="0"/>
          </a:p>
          <a:p>
            <a:pPr marL="627063" lvl="2" indent="0">
              <a:buNone/>
            </a:pPr>
            <a:r>
              <a:rPr lang="en-US" altLang="zh-CN" dirty="0"/>
              <a:t> </a:t>
            </a:r>
            <a:r>
              <a:rPr lang="en-US" altLang="zh-CN" dirty="0" smtClean="0"/>
              <a:t>      </a:t>
            </a:r>
            <a:r>
              <a:rPr lang="zh-CN" altLang="zh-CN" dirty="0" smtClean="0"/>
              <a:t>高级</a:t>
            </a:r>
            <a:r>
              <a:rPr lang="zh-CN" altLang="zh-CN" dirty="0"/>
              <a:t>筛选可以实现对数据清单的多字段复合条件的筛选。</a:t>
            </a:r>
          </a:p>
          <a:p>
            <a:pPr lvl="2"/>
            <a:r>
              <a:rPr lang="zh-CN" altLang="zh-CN" dirty="0" smtClean="0"/>
              <a:t>首先</a:t>
            </a:r>
            <a:r>
              <a:rPr lang="zh-CN" altLang="zh-CN" dirty="0"/>
              <a:t>另外创建一个独立于原数据清单的</a:t>
            </a:r>
            <a:r>
              <a:rPr lang="en-US" altLang="zh-CN" dirty="0"/>
              <a:t>“</a:t>
            </a:r>
            <a:r>
              <a:rPr lang="zh-CN" altLang="zh-CN" dirty="0"/>
              <a:t>条件区域</a:t>
            </a:r>
            <a:r>
              <a:rPr lang="en-US" altLang="zh-CN" dirty="0" smtClean="0"/>
              <a:t>”</a:t>
            </a:r>
            <a:r>
              <a:rPr lang="zh-CN" altLang="en-US" dirty="0" smtClean="0"/>
              <a:t>：</a:t>
            </a:r>
            <a:r>
              <a:rPr lang="zh-CN" altLang="zh-CN" dirty="0" smtClean="0"/>
              <a:t>在</a:t>
            </a:r>
            <a:r>
              <a:rPr lang="zh-CN" altLang="zh-CN" dirty="0"/>
              <a:t>该</a:t>
            </a:r>
            <a:r>
              <a:rPr lang="en-US" altLang="zh-CN" dirty="0"/>
              <a:t>“</a:t>
            </a:r>
            <a:r>
              <a:rPr lang="zh-CN" altLang="zh-CN" dirty="0"/>
              <a:t>条件区域</a:t>
            </a:r>
            <a:r>
              <a:rPr lang="en-US" altLang="zh-CN" dirty="0"/>
              <a:t>”</a:t>
            </a:r>
            <a:r>
              <a:rPr lang="zh-CN" altLang="zh-CN" dirty="0"/>
              <a:t>中的第一行是条件所涉及的字段名，第二行或第三行为条件值。条件值在同一行上的条件关系为逻辑</a:t>
            </a:r>
            <a:r>
              <a:rPr lang="en-US" altLang="zh-CN" dirty="0"/>
              <a:t>“</a:t>
            </a:r>
            <a:r>
              <a:rPr lang="zh-CN" altLang="zh-CN" dirty="0"/>
              <a:t>与</a:t>
            </a:r>
            <a:r>
              <a:rPr lang="en-US" altLang="zh-CN" dirty="0"/>
              <a:t>”</a:t>
            </a:r>
            <a:r>
              <a:rPr lang="zh-CN" altLang="zh-CN" dirty="0" smtClean="0"/>
              <a:t>关系；</a:t>
            </a:r>
            <a:r>
              <a:rPr lang="zh-CN" altLang="zh-CN" dirty="0"/>
              <a:t>条件值在不同行上的条件关系为逻辑</a:t>
            </a:r>
            <a:r>
              <a:rPr lang="en-US" altLang="zh-CN" dirty="0"/>
              <a:t>“</a:t>
            </a:r>
            <a:r>
              <a:rPr lang="zh-CN" altLang="zh-CN" dirty="0"/>
              <a:t>或</a:t>
            </a:r>
            <a:r>
              <a:rPr lang="en-US" altLang="zh-CN" dirty="0"/>
              <a:t>”</a:t>
            </a:r>
            <a:r>
              <a:rPr lang="zh-CN" altLang="zh-CN" dirty="0" smtClean="0"/>
              <a:t>关系</a:t>
            </a:r>
            <a:r>
              <a:rPr lang="zh-CN" altLang="en-US" dirty="0" smtClean="0"/>
              <a:t>；</a:t>
            </a:r>
            <a:r>
              <a:rPr lang="en-US" altLang="zh-CN" dirty="0" smtClean="0"/>
              <a:t>                              </a:t>
            </a:r>
            <a:endParaRPr lang="zh-CN" altLang="zh-CN" dirty="0"/>
          </a:p>
          <a:p>
            <a:pPr lvl="2"/>
            <a:r>
              <a:rPr lang="zh-CN" altLang="zh-CN" dirty="0" smtClean="0"/>
              <a:t>在</a:t>
            </a:r>
            <a:r>
              <a:rPr lang="zh-CN" altLang="zh-CN" dirty="0"/>
              <a:t>数据清单中选定某个单元格，然后选择</a:t>
            </a:r>
            <a:r>
              <a:rPr lang="en-US" altLang="zh-CN" dirty="0"/>
              <a:t>“</a:t>
            </a:r>
            <a:r>
              <a:rPr lang="zh-CN" altLang="zh-CN" dirty="0"/>
              <a:t>数据</a:t>
            </a:r>
            <a:r>
              <a:rPr lang="en-US" altLang="zh-CN" dirty="0"/>
              <a:t>”</a:t>
            </a:r>
            <a:r>
              <a:rPr lang="zh-CN" altLang="zh-CN" dirty="0"/>
              <a:t>选项卡</a:t>
            </a:r>
            <a:r>
              <a:rPr lang="zh-CN" altLang="zh-CN" dirty="0" smtClean="0"/>
              <a:t>中的</a:t>
            </a:r>
            <a:r>
              <a:rPr lang="zh-CN" altLang="zh-CN" dirty="0"/>
              <a:t>“高级”按钮，系统将弹出</a:t>
            </a:r>
            <a:r>
              <a:rPr lang="en-US" altLang="zh-CN" dirty="0"/>
              <a:t>“</a:t>
            </a:r>
            <a:r>
              <a:rPr lang="zh-CN" altLang="zh-CN" dirty="0"/>
              <a:t>高级筛选</a:t>
            </a:r>
            <a:r>
              <a:rPr lang="en-US" altLang="zh-CN" dirty="0"/>
              <a:t>”</a:t>
            </a:r>
            <a:r>
              <a:rPr lang="zh-CN" altLang="zh-CN" dirty="0" smtClean="0"/>
              <a:t>对话框</a:t>
            </a:r>
            <a:r>
              <a:rPr lang="zh-CN" altLang="en-US" dirty="0" smtClean="0"/>
              <a:t>；</a:t>
            </a:r>
            <a:endParaRPr lang="en-US" altLang="zh-CN" dirty="0" smtClean="0"/>
          </a:p>
          <a:p>
            <a:pPr lvl="2"/>
            <a:r>
              <a:rPr lang="zh-CN" altLang="zh-CN" dirty="0" smtClean="0"/>
              <a:t>点击</a:t>
            </a:r>
            <a:r>
              <a:rPr lang="zh-CN" altLang="zh-CN" dirty="0"/>
              <a:t>“列表区域”文本框右侧的</a:t>
            </a:r>
            <a:r>
              <a:rPr lang="en-US" altLang="zh-CN" dirty="0"/>
              <a:t>    </a:t>
            </a:r>
            <a:r>
              <a:rPr lang="en-US" altLang="zh-CN" dirty="0" smtClean="0"/>
              <a:t>    </a:t>
            </a:r>
            <a:r>
              <a:rPr lang="zh-CN" altLang="zh-CN" dirty="0" smtClean="0"/>
              <a:t>按钮</a:t>
            </a:r>
            <a:r>
              <a:rPr lang="zh-CN" altLang="zh-CN" dirty="0"/>
              <a:t>，选择相应的数据区域</a:t>
            </a:r>
            <a:r>
              <a:rPr lang="zh-CN" altLang="zh-CN" dirty="0" smtClean="0"/>
              <a:t>；</a:t>
            </a:r>
            <a:endParaRPr lang="en-US" altLang="zh-CN" dirty="0" smtClean="0"/>
          </a:p>
          <a:p>
            <a:pPr lvl="2"/>
            <a:r>
              <a:rPr lang="zh-CN" altLang="zh-CN" dirty="0" smtClean="0"/>
              <a:t>点击</a:t>
            </a:r>
            <a:r>
              <a:rPr lang="zh-CN" altLang="zh-CN" dirty="0"/>
              <a:t>“条件区域”文本框右侧的</a:t>
            </a:r>
            <a:r>
              <a:rPr lang="en-US" altLang="zh-CN" dirty="0"/>
              <a:t>   </a:t>
            </a:r>
            <a:r>
              <a:rPr lang="en-US" altLang="zh-CN" dirty="0" smtClean="0"/>
              <a:t>     </a:t>
            </a:r>
            <a:r>
              <a:rPr lang="zh-CN" altLang="zh-CN" dirty="0" smtClean="0"/>
              <a:t>按钮</a:t>
            </a:r>
            <a:r>
              <a:rPr lang="zh-CN" altLang="zh-CN" dirty="0"/>
              <a:t>，选择相应的条件</a:t>
            </a:r>
            <a:r>
              <a:rPr lang="zh-CN" altLang="zh-CN" dirty="0" smtClean="0"/>
              <a:t>区域</a:t>
            </a:r>
            <a:r>
              <a:rPr lang="zh-CN" altLang="en-US" dirty="0" smtClean="0"/>
              <a:t>；</a:t>
            </a:r>
            <a:endParaRPr lang="en-US" altLang="zh-CN" dirty="0" smtClean="0"/>
          </a:p>
          <a:p>
            <a:pPr lvl="2"/>
            <a:r>
              <a:rPr lang="zh-CN" altLang="zh-CN" dirty="0" smtClean="0"/>
              <a:t>点击</a:t>
            </a:r>
            <a:r>
              <a:rPr lang="en-US" altLang="zh-CN" dirty="0"/>
              <a:t>“</a:t>
            </a:r>
            <a:r>
              <a:rPr lang="zh-CN" altLang="zh-CN" dirty="0"/>
              <a:t>确定</a:t>
            </a:r>
            <a:r>
              <a:rPr lang="en-US" altLang="zh-CN" dirty="0"/>
              <a:t>”</a:t>
            </a:r>
            <a:r>
              <a:rPr lang="zh-CN" altLang="zh-CN" dirty="0"/>
              <a:t>按钮即可显示只满足条件的记录</a:t>
            </a:r>
            <a:r>
              <a:rPr lang="zh-CN" altLang="zh-CN" dirty="0" smtClean="0"/>
              <a:t>。</a:t>
            </a:r>
            <a:endParaRPr lang="zh-CN" altLang="zh-CN" dirty="0"/>
          </a:p>
          <a:p>
            <a:pPr lvl="2"/>
            <a:endParaRPr lang="zh-CN" altLang="en-US" dirty="0"/>
          </a:p>
        </p:txBody>
      </p:sp>
      <p:sp>
        <p:nvSpPr>
          <p:cNvPr id="3" name="标题 2"/>
          <p:cNvSpPr>
            <a:spLocks noGrp="1"/>
          </p:cNvSpPr>
          <p:nvPr>
            <p:ph type="title"/>
          </p:nvPr>
        </p:nvSpPr>
        <p:spPr/>
        <p:txBody>
          <a:bodyPr/>
          <a:lstStyle/>
          <a:p>
            <a:r>
              <a:rPr lang="en-US" altLang="zh-CN" b="1" dirty="0"/>
              <a:t>6.5  </a:t>
            </a:r>
            <a:r>
              <a:rPr lang="zh-CN" altLang="zh-CN" b="1" dirty="0"/>
              <a:t>数据处理及图表的使用</a:t>
            </a:r>
            <a:endParaRPr lang="zh-CN" altLang="en-US"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10522" y="4841726"/>
            <a:ext cx="209550" cy="171450"/>
          </a:xfrm>
          <a:prstGeom prst="rect">
            <a:avLst/>
          </a:prstGeom>
          <a:noFill/>
          <a:extLst>
            <a:ext uri="{909E8E84-426E-40DD-AFC4-6F175D3DCCD1}">
              <a14:hiddenFill xmlns:a14="http://schemas.microsoft.com/office/drawing/2010/main">
                <a:solidFill>
                  <a:srgbClr val="FFFFFF"/>
                </a:solidFill>
              </a14:hiddenFill>
            </a:ext>
          </a:extLst>
        </p:spPr>
      </p:pic>
      <p:pic>
        <p:nvPicPr>
          <p:cNvPr id="512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10522" y="5129758"/>
            <a:ext cx="209550" cy="1714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25167197"/>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b="1" dirty="0"/>
              <a:t>6.5  </a:t>
            </a:r>
            <a:r>
              <a:rPr lang="zh-CN" altLang="zh-CN" b="1" dirty="0"/>
              <a:t>数据处理及图表的使用</a:t>
            </a:r>
            <a:endParaRPr lang="zh-CN" altLang="en-US" dirty="0"/>
          </a:p>
        </p:txBody>
      </p:sp>
      <p:grpSp>
        <p:nvGrpSpPr>
          <p:cNvPr id="4" name="Group 2"/>
          <p:cNvGrpSpPr>
            <a:grpSpLocks/>
          </p:cNvGrpSpPr>
          <p:nvPr/>
        </p:nvGrpSpPr>
        <p:grpSpPr bwMode="auto">
          <a:xfrm>
            <a:off x="611560" y="2708920"/>
            <a:ext cx="7848872" cy="3312368"/>
            <a:chOff x="1720" y="9165"/>
            <a:chExt cx="8482" cy="3120"/>
          </a:xfrm>
        </p:grpSpPr>
        <p:grpSp>
          <p:nvGrpSpPr>
            <p:cNvPr id="5" name="Group 3"/>
            <p:cNvGrpSpPr>
              <a:grpSpLocks/>
            </p:cNvGrpSpPr>
            <p:nvPr/>
          </p:nvGrpSpPr>
          <p:grpSpPr bwMode="auto">
            <a:xfrm>
              <a:off x="1720" y="9930"/>
              <a:ext cx="4905" cy="1740"/>
              <a:chOff x="1800" y="7124"/>
              <a:chExt cx="4905" cy="1740"/>
            </a:xfrm>
          </p:grpSpPr>
          <p:pic>
            <p:nvPicPr>
              <p:cNvPr id="614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0" y="7124"/>
                <a:ext cx="2340" cy="1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55" y="7139"/>
                <a:ext cx="2250" cy="1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6150" name="图片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12" y="9165"/>
              <a:ext cx="3390" cy="3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0" name="矩形 9"/>
          <p:cNvSpPr/>
          <p:nvPr/>
        </p:nvSpPr>
        <p:spPr>
          <a:xfrm>
            <a:off x="782380" y="6021288"/>
            <a:ext cx="7822067" cy="369332"/>
          </a:xfrm>
          <a:prstGeom prst="rect">
            <a:avLst/>
          </a:prstGeom>
        </p:spPr>
        <p:txBody>
          <a:bodyPr wrap="square">
            <a:spAutoFit/>
          </a:bodyPr>
          <a:lstStyle/>
          <a:p>
            <a:r>
              <a:rPr lang="zh-CN" altLang="en-US" dirty="0"/>
              <a:t>图</a:t>
            </a:r>
            <a:r>
              <a:rPr lang="en-US" altLang="zh-CN" dirty="0" smtClean="0"/>
              <a:t>6</a:t>
            </a:r>
            <a:r>
              <a:rPr lang="zh-CN" altLang="en-US" dirty="0"/>
              <a:t>－</a:t>
            </a:r>
            <a:r>
              <a:rPr lang="en-US" altLang="zh-CN" dirty="0"/>
              <a:t>57 “</a:t>
            </a:r>
            <a:r>
              <a:rPr lang="zh-CN" altLang="en-US" dirty="0"/>
              <a:t>与”数据区     图</a:t>
            </a:r>
            <a:r>
              <a:rPr lang="en-US" altLang="zh-CN" dirty="0"/>
              <a:t>6</a:t>
            </a:r>
            <a:r>
              <a:rPr lang="zh-CN" altLang="en-US" dirty="0"/>
              <a:t>－</a:t>
            </a:r>
            <a:r>
              <a:rPr lang="en-US" altLang="zh-CN" dirty="0"/>
              <a:t>58 “</a:t>
            </a:r>
            <a:r>
              <a:rPr lang="zh-CN" altLang="en-US" dirty="0"/>
              <a:t>或”数据区   图</a:t>
            </a:r>
            <a:r>
              <a:rPr lang="en-US" altLang="zh-CN" dirty="0"/>
              <a:t>6</a:t>
            </a:r>
            <a:r>
              <a:rPr lang="zh-CN" altLang="en-US" dirty="0"/>
              <a:t>－</a:t>
            </a:r>
            <a:r>
              <a:rPr lang="en-US" altLang="zh-CN" dirty="0"/>
              <a:t>59 “</a:t>
            </a:r>
            <a:r>
              <a:rPr lang="zh-CN" altLang="en-US" dirty="0"/>
              <a:t>高级筛选”对话框</a:t>
            </a:r>
          </a:p>
        </p:txBody>
      </p:sp>
    </p:spTree>
    <p:extLst>
      <p:ext uri="{BB962C8B-B14F-4D97-AF65-F5344CB8AC3E}">
        <p14:creationId xmlns:p14="http://schemas.microsoft.com/office/powerpoint/2010/main" val="39116928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lnSpcReduction="10000"/>
          </a:bodyPr>
          <a:lstStyle/>
          <a:p>
            <a:pPr lvl="1"/>
            <a:r>
              <a:rPr lang="en-US" altLang="zh-CN" b="1" dirty="0" smtClean="0"/>
              <a:t>3. </a:t>
            </a:r>
            <a:r>
              <a:rPr lang="zh-CN" altLang="zh-CN" b="1" dirty="0" smtClean="0"/>
              <a:t>单元格</a:t>
            </a:r>
            <a:endParaRPr lang="zh-CN" altLang="zh-CN" dirty="0"/>
          </a:p>
          <a:p>
            <a:pPr lvl="2"/>
            <a:r>
              <a:rPr lang="en-US" altLang="zh-CN" dirty="0" smtClean="0"/>
              <a:t>Excel </a:t>
            </a:r>
            <a:r>
              <a:rPr lang="en-US" altLang="zh-CN" dirty="0"/>
              <a:t>2010</a:t>
            </a:r>
            <a:r>
              <a:rPr lang="zh-CN" altLang="zh-CN" dirty="0"/>
              <a:t>中基本的单元是</a:t>
            </a:r>
            <a:r>
              <a:rPr lang="zh-CN" altLang="zh-CN" dirty="0" smtClean="0"/>
              <a:t>单元格</a:t>
            </a:r>
            <a:r>
              <a:rPr lang="zh-CN" altLang="en-US" dirty="0" smtClean="0"/>
              <a:t>；</a:t>
            </a:r>
            <a:endParaRPr lang="en-US" altLang="zh-CN" dirty="0" smtClean="0"/>
          </a:p>
          <a:p>
            <a:pPr lvl="2"/>
            <a:r>
              <a:rPr lang="zh-CN" altLang="zh-CN" dirty="0" smtClean="0"/>
              <a:t>单元格</a:t>
            </a:r>
            <a:r>
              <a:rPr lang="zh-CN" altLang="zh-CN" dirty="0"/>
              <a:t>的名称由</a:t>
            </a:r>
            <a:r>
              <a:rPr lang="en-US" altLang="zh-CN" dirty="0"/>
              <a:t>“</a:t>
            </a:r>
            <a:r>
              <a:rPr lang="zh-CN" altLang="zh-CN" dirty="0"/>
              <a:t>列标行标</a:t>
            </a:r>
            <a:r>
              <a:rPr lang="en-US" altLang="zh-CN" dirty="0"/>
              <a:t>”</a:t>
            </a:r>
            <a:r>
              <a:rPr lang="zh-CN" altLang="zh-CN" dirty="0"/>
              <a:t>来标识，例如</a:t>
            </a:r>
            <a:r>
              <a:rPr lang="en-US" altLang="zh-CN" dirty="0"/>
              <a:t>B</a:t>
            </a:r>
            <a:r>
              <a:rPr lang="zh-CN" altLang="zh-CN" dirty="0"/>
              <a:t>列第三行的单元格称为</a:t>
            </a:r>
            <a:r>
              <a:rPr lang="en-US" altLang="zh-CN" dirty="0"/>
              <a:t>B3</a:t>
            </a:r>
            <a:r>
              <a:rPr lang="zh-CN" altLang="zh-CN" dirty="0" smtClean="0"/>
              <a:t>单元格</a:t>
            </a:r>
            <a:r>
              <a:rPr lang="zh-CN" altLang="en-US" dirty="0" smtClean="0"/>
              <a:t>；</a:t>
            </a:r>
            <a:endParaRPr lang="en-US" altLang="zh-CN" dirty="0" smtClean="0"/>
          </a:p>
          <a:p>
            <a:pPr lvl="2"/>
            <a:r>
              <a:rPr lang="zh-CN" altLang="zh-CN" dirty="0" smtClean="0"/>
              <a:t>任何</a:t>
            </a:r>
            <a:r>
              <a:rPr lang="zh-CN" altLang="zh-CN" dirty="0"/>
              <a:t>时刻只有一个单元格是活动单元格，活动单元格的标识符显示在名称框中，并被非闭合的粗黑色线的指示框所</a:t>
            </a:r>
            <a:r>
              <a:rPr lang="zh-CN" altLang="zh-CN" dirty="0" smtClean="0"/>
              <a:t>圈定</a:t>
            </a:r>
            <a:r>
              <a:rPr lang="zh-CN" altLang="en-US" dirty="0" smtClean="0"/>
              <a:t>；</a:t>
            </a:r>
            <a:endParaRPr lang="en-US" altLang="zh-CN" dirty="0" smtClean="0"/>
          </a:p>
          <a:p>
            <a:pPr lvl="2"/>
            <a:r>
              <a:rPr lang="zh-CN" altLang="zh-CN" dirty="0" smtClean="0"/>
              <a:t>用户</a:t>
            </a:r>
            <a:r>
              <a:rPr lang="zh-CN" altLang="zh-CN" dirty="0"/>
              <a:t>只能在活动单元格里输入、</a:t>
            </a:r>
            <a:r>
              <a:rPr lang="zh-CN" altLang="zh-CN" dirty="0" smtClean="0"/>
              <a:t>编辑信息</a:t>
            </a:r>
            <a:r>
              <a:rPr lang="zh-CN" altLang="en-US" dirty="0" smtClean="0"/>
              <a:t>；</a:t>
            </a:r>
            <a:endParaRPr lang="en-US" altLang="zh-CN" dirty="0" smtClean="0"/>
          </a:p>
          <a:p>
            <a:pPr lvl="2"/>
            <a:r>
              <a:rPr lang="zh-CN" altLang="zh-CN" dirty="0" smtClean="0"/>
              <a:t>单元格</a:t>
            </a:r>
            <a:r>
              <a:rPr lang="zh-CN" altLang="zh-CN" dirty="0"/>
              <a:t>的大小是允许根据其中的内容来调整</a:t>
            </a:r>
            <a:r>
              <a:rPr lang="zh-CN" altLang="zh-CN" dirty="0" smtClean="0"/>
              <a:t>的</a:t>
            </a:r>
            <a:r>
              <a:rPr lang="zh-CN" altLang="en-US" dirty="0" smtClean="0"/>
              <a:t>；</a:t>
            </a:r>
            <a:endParaRPr lang="en-US" altLang="zh-CN" dirty="0" smtClean="0"/>
          </a:p>
          <a:p>
            <a:pPr lvl="2"/>
            <a:r>
              <a:rPr lang="zh-CN" altLang="zh-CN" dirty="0" smtClean="0"/>
              <a:t>活动</a:t>
            </a:r>
            <a:r>
              <a:rPr lang="zh-CN" altLang="zh-CN" dirty="0"/>
              <a:t>单元指示框是由一个非闭合的粗黑色线的矩形框，外加一个小型黑色矩形块组成</a:t>
            </a:r>
            <a:r>
              <a:rPr lang="zh-CN" altLang="zh-CN" dirty="0" smtClean="0"/>
              <a:t>，右</a:t>
            </a:r>
            <a:r>
              <a:rPr lang="zh-CN" altLang="zh-CN" dirty="0"/>
              <a:t>下角的黑色矩形块，称为填充柄，可用于数据的填充操作。</a:t>
            </a:r>
          </a:p>
          <a:p>
            <a:endParaRPr lang="zh-CN" altLang="en-US" dirty="0"/>
          </a:p>
        </p:txBody>
      </p:sp>
      <p:sp>
        <p:nvSpPr>
          <p:cNvPr id="3" name="标题 2"/>
          <p:cNvSpPr>
            <a:spLocks noGrp="1"/>
          </p:cNvSpPr>
          <p:nvPr>
            <p:ph type="title"/>
          </p:nvPr>
        </p:nvSpPr>
        <p:spPr/>
        <p:txBody>
          <a:bodyPr/>
          <a:lstStyle/>
          <a:p>
            <a:r>
              <a:rPr lang="en-US" altLang="zh-CN" b="1" dirty="0"/>
              <a:t>6.1  Excel 2010</a:t>
            </a:r>
            <a:r>
              <a:rPr lang="zh-CN" altLang="zh-CN" b="1" dirty="0"/>
              <a:t>简介</a:t>
            </a:r>
            <a:endParaRPr lang="zh-CN" altLang="en-US" dirty="0"/>
          </a:p>
        </p:txBody>
      </p:sp>
    </p:spTree>
    <p:extLst>
      <p:ext uri="{BB962C8B-B14F-4D97-AF65-F5344CB8AC3E}">
        <p14:creationId xmlns:p14="http://schemas.microsoft.com/office/powerpoint/2010/main" val="3607381501"/>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2675466"/>
            <a:ext cx="7408333" cy="3705861"/>
          </a:xfrm>
        </p:spPr>
        <p:txBody>
          <a:bodyPr>
            <a:normAutofit fontScale="92500" lnSpcReduction="10000"/>
          </a:bodyPr>
          <a:lstStyle/>
          <a:p>
            <a:r>
              <a:rPr lang="en-US" altLang="zh-CN" b="1" dirty="0" smtClean="0"/>
              <a:t>6.5.4  </a:t>
            </a:r>
            <a:r>
              <a:rPr lang="zh-CN" altLang="zh-CN" b="1" dirty="0"/>
              <a:t>分类汇总</a:t>
            </a:r>
          </a:p>
          <a:p>
            <a:pPr lvl="1"/>
            <a:r>
              <a:rPr lang="zh-CN" altLang="zh-CN" dirty="0"/>
              <a:t>分类汇总是对数据清单按某个字段进行分类，将该字段值相同的连续记录作为一类，继而</a:t>
            </a:r>
            <a:r>
              <a:rPr lang="zh-CN" altLang="zh-CN" dirty="0" smtClean="0"/>
              <a:t>实现</a:t>
            </a:r>
            <a:r>
              <a:rPr lang="zh-CN" altLang="en-US" dirty="0" smtClean="0"/>
              <a:t>多种</a:t>
            </a:r>
            <a:r>
              <a:rPr lang="zh-CN" altLang="zh-CN" dirty="0" smtClean="0"/>
              <a:t>汇总</a:t>
            </a:r>
            <a:r>
              <a:rPr lang="zh-CN" altLang="en-US" dirty="0" smtClean="0"/>
              <a:t>计算</a:t>
            </a:r>
            <a:r>
              <a:rPr lang="zh-CN" altLang="zh-CN" dirty="0" smtClean="0"/>
              <a:t>。</a:t>
            </a:r>
            <a:r>
              <a:rPr lang="zh-CN" altLang="zh-CN" dirty="0"/>
              <a:t>在进行分类汇总之前，需先对数据清单按照分类字段进行排序，使得分类字段值相同的记录成为相邻记录，否则分类没有意义。</a:t>
            </a:r>
          </a:p>
          <a:p>
            <a:pPr lvl="1"/>
            <a:r>
              <a:rPr lang="zh-CN" altLang="zh-CN" dirty="0"/>
              <a:t>选择排序后的数据清单，点击</a:t>
            </a:r>
            <a:r>
              <a:rPr lang="en-US" altLang="zh-CN" dirty="0"/>
              <a:t>“</a:t>
            </a:r>
            <a:r>
              <a:rPr lang="zh-CN" altLang="zh-CN" dirty="0"/>
              <a:t>数据</a:t>
            </a:r>
            <a:r>
              <a:rPr lang="en-US" altLang="zh-CN" dirty="0"/>
              <a:t>”</a:t>
            </a:r>
            <a:r>
              <a:rPr lang="zh-CN" altLang="zh-CN" dirty="0"/>
              <a:t>选项卡</a:t>
            </a:r>
            <a:r>
              <a:rPr lang="zh-CN" altLang="zh-CN" dirty="0" smtClean="0"/>
              <a:t>中的</a:t>
            </a:r>
            <a:r>
              <a:rPr lang="zh-CN" altLang="zh-CN" dirty="0"/>
              <a:t>“分类汇总”按钮</a:t>
            </a:r>
            <a:r>
              <a:rPr lang="zh-CN" altLang="zh-CN" dirty="0" smtClean="0"/>
              <a:t>，弹出</a:t>
            </a:r>
            <a:r>
              <a:rPr lang="en-US" altLang="zh-CN" dirty="0" smtClean="0"/>
              <a:t>“</a:t>
            </a:r>
            <a:r>
              <a:rPr lang="zh-CN" altLang="zh-CN" dirty="0"/>
              <a:t>分类汇总</a:t>
            </a:r>
            <a:r>
              <a:rPr lang="en-US" altLang="zh-CN" dirty="0"/>
              <a:t>”</a:t>
            </a:r>
            <a:r>
              <a:rPr lang="zh-CN" altLang="zh-CN" dirty="0"/>
              <a:t>对话框，</a:t>
            </a:r>
            <a:r>
              <a:rPr lang="zh-CN" altLang="zh-CN" dirty="0" smtClean="0"/>
              <a:t>在对话框中完成</a:t>
            </a:r>
            <a:r>
              <a:rPr lang="zh-CN" altLang="zh-CN" dirty="0"/>
              <a:t>如下设置：</a:t>
            </a:r>
          </a:p>
          <a:p>
            <a:pPr lvl="2"/>
            <a:r>
              <a:rPr lang="zh-CN" altLang="zh-CN" dirty="0"/>
              <a:t>在“分类字段”列表框中选择分类</a:t>
            </a:r>
            <a:r>
              <a:rPr lang="zh-CN" altLang="zh-CN" dirty="0" smtClean="0"/>
              <a:t>字段</a:t>
            </a:r>
            <a:r>
              <a:rPr lang="zh-CN" altLang="en-US" dirty="0"/>
              <a:t>，</a:t>
            </a:r>
            <a:r>
              <a:rPr lang="zh-CN" altLang="zh-CN" dirty="0" smtClean="0"/>
              <a:t>也是排序</a:t>
            </a:r>
            <a:r>
              <a:rPr lang="zh-CN" altLang="zh-CN" dirty="0"/>
              <a:t>关键字段；</a:t>
            </a:r>
          </a:p>
          <a:p>
            <a:pPr lvl="2"/>
            <a:r>
              <a:rPr lang="zh-CN" altLang="zh-CN" dirty="0"/>
              <a:t>在“汇总方式”列表框中选择具体的汇总计算</a:t>
            </a:r>
            <a:r>
              <a:rPr lang="zh-CN" altLang="zh-CN" dirty="0" smtClean="0"/>
              <a:t>方式；</a:t>
            </a:r>
            <a:endParaRPr lang="zh-CN" altLang="zh-CN" dirty="0"/>
          </a:p>
          <a:p>
            <a:pPr lvl="2"/>
            <a:r>
              <a:rPr lang="zh-CN" altLang="zh-CN" dirty="0"/>
              <a:t>在“选定汇总项”列表框中选择要进行汇总计算的</a:t>
            </a:r>
            <a:r>
              <a:rPr lang="zh-CN" altLang="zh-CN" dirty="0" smtClean="0"/>
              <a:t>字段；</a:t>
            </a:r>
            <a:endParaRPr lang="zh-CN" altLang="zh-CN" dirty="0"/>
          </a:p>
          <a:p>
            <a:pPr lvl="2"/>
            <a:r>
              <a:rPr lang="zh-CN" altLang="zh-CN" dirty="0"/>
              <a:t>若仅要保留最后一次分类</a:t>
            </a:r>
            <a:r>
              <a:rPr lang="zh-CN" altLang="zh-CN" dirty="0" smtClean="0"/>
              <a:t>汇总结果，选</a:t>
            </a:r>
            <a:r>
              <a:rPr lang="en-US" altLang="zh-CN" dirty="0" smtClean="0"/>
              <a:t>“</a:t>
            </a:r>
            <a:r>
              <a:rPr lang="zh-CN" altLang="zh-CN" dirty="0"/>
              <a:t>替换当前分类汇总</a:t>
            </a:r>
            <a:r>
              <a:rPr lang="en-US" altLang="zh-CN" dirty="0" smtClean="0"/>
              <a:t>”</a:t>
            </a:r>
            <a:r>
              <a:rPr lang="zh-CN" altLang="zh-CN" dirty="0" smtClean="0"/>
              <a:t>。</a:t>
            </a:r>
            <a:endParaRPr lang="zh-CN" altLang="zh-CN" dirty="0"/>
          </a:p>
        </p:txBody>
      </p:sp>
      <p:sp>
        <p:nvSpPr>
          <p:cNvPr id="3" name="标题 2"/>
          <p:cNvSpPr>
            <a:spLocks noGrp="1"/>
          </p:cNvSpPr>
          <p:nvPr>
            <p:ph type="title"/>
          </p:nvPr>
        </p:nvSpPr>
        <p:spPr/>
        <p:txBody>
          <a:bodyPr/>
          <a:lstStyle/>
          <a:p>
            <a:r>
              <a:rPr lang="en-US" altLang="zh-CN" b="1" dirty="0"/>
              <a:t>6.5  </a:t>
            </a:r>
            <a:r>
              <a:rPr lang="zh-CN" altLang="zh-CN" b="1" dirty="0"/>
              <a:t>数据处理及图表的使用</a:t>
            </a:r>
            <a:endParaRPr lang="zh-CN" altLang="en-US" dirty="0"/>
          </a:p>
        </p:txBody>
      </p:sp>
    </p:spTree>
    <p:extLst>
      <p:ext uri="{BB962C8B-B14F-4D97-AF65-F5344CB8AC3E}">
        <p14:creationId xmlns:p14="http://schemas.microsoft.com/office/powerpoint/2010/main" val="1834130713"/>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b="1" dirty="0"/>
              <a:t>6.5  </a:t>
            </a:r>
            <a:r>
              <a:rPr lang="zh-CN" altLang="zh-CN" b="1" dirty="0"/>
              <a:t>数据处理及图表的使用</a:t>
            </a:r>
            <a:endParaRPr lang="zh-CN" altLang="en-US" dirty="0"/>
          </a:p>
        </p:txBody>
      </p:sp>
      <p:grpSp>
        <p:nvGrpSpPr>
          <p:cNvPr id="4" name="Group 2"/>
          <p:cNvGrpSpPr>
            <a:grpSpLocks/>
          </p:cNvGrpSpPr>
          <p:nvPr/>
        </p:nvGrpSpPr>
        <p:grpSpPr bwMode="auto">
          <a:xfrm>
            <a:off x="1043608" y="1844824"/>
            <a:ext cx="6912768" cy="4536504"/>
            <a:chOff x="1800" y="1894"/>
            <a:chExt cx="8265" cy="4425"/>
          </a:xfrm>
        </p:grpSpPr>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75" y="2778"/>
              <a:ext cx="4290" cy="3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8"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00" y="1894"/>
              <a:ext cx="3810" cy="4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5" name="矩形 4"/>
          <p:cNvSpPr/>
          <p:nvPr/>
        </p:nvSpPr>
        <p:spPr>
          <a:xfrm>
            <a:off x="1259632" y="6381328"/>
            <a:ext cx="6516176" cy="369332"/>
          </a:xfrm>
          <a:prstGeom prst="rect">
            <a:avLst/>
          </a:prstGeom>
        </p:spPr>
        <p:txBody>
          <a:bodyPr wrap="square">
            <a:spAutoFit/>
          </a:bodyPr>
          <a:lstStyle/>
          <a:p>
            <a:r>
              <a:rPr lang="zh-CN" altLang="zh-CN" dirty="0"/>
              <a:t>图</a:t>
            </a:r>
            <a:r>
              <a:rPr lang="en-US" altLang="zh-CN" dirty="0"/>
              <a:t>6</a:t>
            </a:r>
            <a:r>
              <a:rPr lang="zh-CN" altLang="zh-CN" dirty="0"/>
              <a:t>－</a:t>
            </a:r>
            <a:r>
              <a:rPr lang="en-US" altLang="zh-CN" dirty="0"/>
              <a:t>60 </a:t>
            </a:r>
            <a:r>
              <a:rPr lang="zh-CN" altLang="zh-CN" dirty="0"/>
              <a:t>“分类汇总”对话框</a:t>
            </a:r>
            <a:r>
              <a:rPr lang="en-US" altLang="zh-CN" dirty="0"/>
              <a:t>                </a:t>
            </a:r>
            <a:r>
              <a:rPr lang="zh-CN" altLang="zh-CN" dirty="0"/>
              <a:t>图</a:t>
            </a:r>
            <a:r>
              <a:rPr lang="en-US" altLang="zh-CN" dirty="0"/>
              <a:t>6</a:t>
            </a:r>
            <a:r>
              <a:rPr lang="zh-CN" altLang="zh-CN" dirty="0"/>
              <a:t>－</a:t>
            </a:r>
            <a:r>
              <a:rPr lang="en-US" altLang="zh-CN" dirty="0"/>
              <a:t>61 </a:t>
            </a:r>
            <a:r>
              <a:rPr lang="zh-CN" altLang="zh-CN" dirty="0"/>
              <a:t>分类汇总结果</a:t>
            </a:r>
            <a:endParaRPr lang="zh-CN" altLang="en-US" dirty="0"/>
          </a:p>
        </p:txBody>
      </p:sp>
    </p:spTree>
    <p:extLst>
      <p:ext uri="{BB962C8B-B14F-4D97-AF65-F5344CB8AC3E}">
        <p14:creationId xmlns:p14="http://schemas.microsoft.com/office/powerpoint/2010/main" val="879614531"/>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2675466"/>
            <a:ext cx="7408333" cy="3993894"/>
          </a:xfrm>
        </p:spPr>
        <p:txBody>
          <a:bodyPr>
            <a:normAutofit fontScale="92500" lnSpcReduction="20000"/>
          </a:bodyPr>
          <a:lstStyle/>
          <a:p>
            <a:r>
              <a:rPr lang="en-US" altLang="zh-CN" b="1" dirty="0" smtClean="0"/>
              <a:t>6.5.5 </a:t>
            </a:r>
            <a:r>
              <a:rPr lang="zh-CN" altLang="zh-CN" b="1" dirty="0"/>
              <a:t>图表的创建与</a:t>
            </a:r>
            <a:r>
              <a:rPr lang="zh-CN" altLang="zh-CN" b="1" dirty="0" smtClean="0"/>
              <a:t>编辑</a:t>
            </a:r>
            <a:endParaRPr lang="en-US" altLang="zh-CN" b="1" dirty="0" smtClean="0"/>
          </a:p>
          <a:p>
            <a:pPr lvl="1"/>
            <a:r>
              <a:rPr lang="en-US" altLang="zh-CN" b="1" dirty="0" smtClean="0"/>
              <a:t>1.  </a:t>
            </a:r>
            <a:r>
              <a:rPr lang="zh-CN" altLang="zh-CN" b="1" dirty="0" smtClean="0"/>
              <a:t>创建图表</a:t>
            </a:r>
            <a:endParaRPr lang="en-US" altLang="zh-CN" b="1" dirty="0" smtClean="0"/>
          </a:p>
          <a:p>
            <a:pPr lvl="2"/>
            <a:r>
              <a:rPr lang="zh-CN" altLang="zh-CN" b="1" dirty="0" smtClean="0"/>
              <a:t>先</a:t>
            </a:r>
            <a:r>
              <a:rPr lang="zh-CN" altLang="zh-CN" b="1" dirty="0"/>
              <a:t>选择数据区域再创建图表</a:t>
            </a:r>
            <a:r>
              <a:rPr lang="zh-CN" altLang="zh-CN" b="1" dirty="0" smtClean="0"/>
              <a:t>：</a:t>
            </a:r>
            <a:endParaRPr lang="en-US" altLang="zh-CN" b="1" dirty="0" smtClean="0"/>
          </a:p>
          <a:p>
            <a:pPr lvl="3"/>
            <a:r>
              <a:rPr lang="zh-CN" altLang="zh-CN" dirty="0" smtClean="0"/>
              <a:t>首先</a:t>
            </a:r>
            <a:r>
              <a:rPr lang="zh-CN" altLang="zh-CN" dirty="0"/>
              <a:t>要选择创建图表所需要的数据</a:t>
            </a:r>
            <a:r>
              <a:rPr lang="zh-CN" altLang="zh-CN" dirty="0" smtClean="0"/>
              <a:t>区域</a:t>
            </a:r>
            <a:r>
              <a:rPr lang="zh-CN" altLang="en-US" dirty="0" smtClean="0"/>
              <a:t>；</a:t>
            </a:r>
            <a:endParaRPr lang="en-US" altLang="zh-CN" dirty="0" smtClean="0"/>
          </a:p>
          <a:p>
            <a:pPr lvl="3"/>
            <a:r>
              <a:rPr lang="zh-CN" altLang="en-US" dirty="0" smtClean="0"/>
              <a:t>点</a:t>
            </a:r>
            <a:r>
              <a:rPr lang="zh-CN" altLang="zh-CN" dirty="0" smtClean="0"/>
              <a:t>击</a:t>
            </a:r>
            <a:r>
              <a:rPr lang="en-US" altLang="zh-CN" dirty="0"/>
              <a:t>“</a:t>
            </a:r>
            <a:r>
              <a:rPr lang="zh-CN" altLang="zh-CN" dirty="0"/>
              <a:t>插入</a:t>
            </a:r>
            <a:r>
              <a:rPr lang="en-US" altLang="zh-CN" dirty="0"/>
              <a:t>”</a:t>
            </a:r>
            <a:r>
              <a:rPr lang="zh-CN" altLang="zh-CN" dirty="0"/>
              <a:t>选项卡</a:t>
            </a:r>
            <a:r>
              <a:rPr lang="zh-CN" altLang="zh-CN" dirty="0" smtClean="0"/>
              <a:t>中的</a:t>
            </a:r>
            <a:r>
              <a:rPr lang="zh-CN" altLang="en-US" dirty="0" smtClean="0"/>
              <a:t>所列</a:t>
            </a:r>
            <a:r>
              <a:rPr lang="zh-CN" altLang="zh-CN" dirty="0" smtClean="0"/>
              <a:t>图</a:t>
            </a:r>
            <a:r>
              <a:rPr lang="zh-CN" altLang="en-US" dirty="0" smtClean="0"/>
              <a:t>表类型</a:t>
            </a:r>
            <a:r>
              <a:rPr lang="zh-CN" altLang="zh-CN" dirty="0" smtClean="0"/>
              <a:t>按钮</a:t>
            </a:r>
            <a:r>
              <a:rPr lang="zh-CN" altLang="zh-CN" dirty="0"/>
              <a:t>中的一个</a:t>
            </a:r>
            <a:r>
              <a:rPr lang="zh-CN" altLang="zh-CN" dirty="0" smtClean="0"/>
              <a:t>按钮；</a:t>
            </a:r>
            <a:endParaRPr lang="en-US" altLang="zh-CN" dirty="0" smtClean="0"/>
          </a:p>
          <a:p>
            <a:pPr lvl="3"/>
            <a:r>
              <a:rPr lang="zh-CN" altLang="zh-CN" dirty="0" smtClean="0"/>
              <a:t>在</a:t>
            </a:r>
            <a:r>
              <a:rPr lang="zh-CN" altLang="zh-CN" dirty="0"/>
              <a:t>弹出</a:t>
            </a:r>
            <a:r>
              <a:rPr lang="zh-CN" altLang="zh-CN" dirty="0" smtClean="0"/>
              <a:t>的</a:t>
            </a:r>
            <a:r>
              <a:rPr lang="zh-CN" altLang="en-US" dirty="0" smtClean="0"/>
              <a:t>相关图表</a:t>
            </a:r>
            <a:r>
              <a:rPr lang="zh-CN" altLang="zh-CN" dirty="0" smtClean="0"/>
              <a:t>功</a:t>
            </a:r>
            <a:r>
              <a:rPr lang="zh-CN" altLang="zh-CN" dirty="0"/>
              <a:t>能项列表</a:t>
            </a:r>
            <a:r>
              <a:rPr lang="zh-CN" altLang="zh-CN" dirty="0" smtClean="0"/>
              <a:t>中</a:t>
            </a:r>
            <a:r>
              <a:rPr lang="zh-CN" altLang="en-US" dirty="0" smtClean="0"/>
              <a:t>选择图表的类型</a:t>
            </a:r>
            <a:r>
              <a:rPr lang="zh-CN" altLang="zh-CN" dirty="0" smtClean="0"/>
              <a:t>，</a:t>
            </a:r>
            <a:r>
              <a:rPr lang="zh-CN" altLang="zh-CN" dirty="0"/>
              <a:t>系统即在当前工作表中创建出如图</a:t>
            </a:r>
            <a:r>
              <a:rPr lang="en-US" altLang="zh-CN" dirty="0"/>
              <a:t>6-63</a:t>
            </a:r>
            <a:r>
              <a:rPr lang="zh-CN" altLang="zh-CN" dirty="0"/>
              <a:t>的图标</a:t>
            </a:r>
            <a:r>
              <a:rPr lang="zh-CN" altLang="zh-CN" dirty="0" smtClean="0"/>
              <a:t>。</a:t>
            </a:r>
            <a:endParaRPr lang="en-US" altLang="zh-CN" dirty="0" smtClean="0"/>
          </a:p>
          <a:p>
            <a:pPr lvl="2"/>
            <a:r>
              <a:rPr lang="zh-CN" altLang="zh-CN" b="1" dirty="0"/>
              <a:t>先确定图表类型再确定数据区域</a:t>
            </a:r>
            <a:r>
              <a:rPr lang="zh-CN" altLang="zh-CN" b="1" dirty="0" smtClean="0"/>
              <a:t>：</a:t>
            </a:r>
            <a:endParaRPr lang="en-US" altLang="zh-CN" b="1" dirty="0" smtClean="0"/>
          </a:p>
          <a:p>
            <a:pPr lvl="3"/>
            <a:r>
              <a:rPr lang="zh-CN" altLang="zh-CN" dirty="0" smtClean="0"/>
              <a:t>点击</a:t>
            </a:r>
            <a:r>
              <a:rPr lang="zh-CN" altLang="en-US" dirty="0" smtClean="0"/>
              <a:t> </a:t>
            </a:r>
            <a:r>
              <a:rPr lang="en-US" altLang="zh-CN" dirty="0" smtClean="0"/>
              <a:t>“</a:t>
            </a:r>
            <a:r>
              <a:rPr lang="zh-CN" altLang="zh-CN" dirty="0"/>
              <a:t>插入</a:t>
            </a:r>
            <a:r>
              <a:rPr lang="en-US" altLang="zh-CN" dirty="0"/>
              <a:t>”</a:t>
            </a:r>
            <a:r>
              <a:rPr lang="zh-CN" altLang="zh-CN" dirty="0"/>
              <a:t>选项卡</a:t>
            </a:r>
            <a:r>
              <a:rPr lang="zh-CN" altLang="zh-CN" dirty="0" smtClean="0"/>
              <a:t>中</a:t>
            </a:r>
            <a:r>
              <a:rPr lang="zh-CN" altLang="en-US" dirty="0"/>
              <a:t>所需图表的</a:t>
            </a:r>
            <a:r>
              <a:rPr lang="zh-CN" altLang="en-US" dirty="0" smtClean="0"/>
              <a:t>类型</a:t>
            </a:r>
            <a:r>
              <a:rPr lang="zh-CN" altLang="zh-CN" dirty="0" smtClean="0"/>
              <a:t>的</a:t>
            </a:r>
            <a:r>
              <a:rPr lang="zh-CN" altLang="zh-CN" dirty="0"/>
              <a:t>一个</a:t>
            </a:r>
            <a:r>
              <a:rPr lang="zh-CN" altLang="zh-CN" dirty="0" smtClean="0"/>
              <a:t>按钮</a:t>
            </a:r>
            <a:r>
              <a:rPr lang="zh-CN" altLang="en-US" dirty="0" smtClean="0"/>
              <a:t>；</a:t>
            </a:r>
            <a:endParaRPr lang="en-US" altLang="zh-CN" dirty="0" smtClean="0"/>
          </a:p>
          <a:p>
            <a:pPr lvl="3"/>
            <a:r>
              <a:rPr lang="zh-CN" altLang="zh-CN" dirty="0" smtClean="0"/>
              <a:t>在</a:t>
            </a:r>
            <a:r>
              <a:rPr lang="zh-CN" altLang="zh-CN" dirty="0"/>
              <a:t>弹出</a:t>
            </a:r>
            <a:r>
              <a:rPr lang="zh-CN" altLang="zh-CN" dirty="0" smtClean="0"/>
              <a:t>的图</a:t>
            </a:r>
            <a:r>
              <a:rPr lang="zh-CN" altLang="en-US" dirty="0" smtClean="0"/>
              <a:t>表</a:t>
            </a:r>
            <a:r>
              <a:rPr lang="zh-CN" altLang="zh-CN" dirty="0" smtClean="0"/>
              <a:t>按能</a:t>
            </a:r>
            <a:r>
              <a:rPr lang="zh-CN" altLang="zh-CN" dirty="0"/>
              <a:t>项列表中</a:t>
            </a:r>
            <a:r>
              <a:rPr lang="zh-CN" altLang="zh-CN" dirty="0" smtClean="0"/>
              <a:t>点击</a:t>
            </a:r>
            <a:r>
              <a:rPr lang="zh-CN" altLang="en-US" dirty="0" smtClean="0"/>
              <a:t>所需的类型</a:t>
            </a:r>
            <a:r>
              <a:rPr lang="zh-CN" altLang="zh-CN" dirty="0" smtClean="0"/>
              <a:t>项</a:t>
            </a:r>
            <a:r>
              <a:rPr lang="zh-CN" altLang="zh-CN" dirty="0"/>
              <a:t>，系统即在当前工作表中创建出一个空白图表</a:t>
            </a:r>
            <a:r>
              <a:rPr lang="zh-CN" altLang="zh-CN" dirty="0" smtClean="0"/>
              <a:t>，</a:t>
            </a:r>
            <a:endParaRPr lang="en-US" altLang="zh-CN" dirty="0" smtClean="0"/>
          </a:p>
          <a:p>
            <a:pPr lvl="3"/>
            <a:r>
              <a:rPr lang="zh-CN" altLang="zh-CN" dirty="0" smtClean="0"/>
              <a:t>点击</a:t>
            </a:r>
            <a:r>
              <a:rPr lang="zh-CN" altLang="zh-CN" dirty="0"/>
              <a:t>“图表工具</a:t>
            </a:r>
            <a:r>
              <a:rPr lang="zh-CN" altLang="zh-CN" dirty="0" smtClean="0"/>
              <a:t>—设计</a:t>
            </a:r>
            <a:r>
              <a:rPr lang="zh-CN" altLang="zh-CN" dirty="0"/>
              <a:t>”选项卡</a:t>
            </a:r>
            <a:r>
              <a:rPr lang="zh-CN" altLang="zh-CN" dirty="0" smtClean="0"/>
              <a:t>中的</a:t>
            </a:r>
            <a:r>
              <a:rPr lang="zh-CN" altLang="zh-CN" dirty="0"/>
              <a:t>“选择数据”按钮</a:t>
            </a:r>
            <a:r>
              <a:rPr lang="zh-CN" altLang="zh-CN" dirty="0" smtClean="0"/>
              <a:t>，弹</a:t>
            </a:r>
            <a:r>
              <a:rPr lang="zh-CN" altLang="zh-CN" dirty="0"/>
              <a:t>出“选择数据 源”对话框</a:t>
            </a:r>
            <a:r>
              <a:rPr lang="zh-CN" altLang="zh-CN" dirty="0" smtClean="0"/>
              <a:t>，</a:t>
            </a:r>
            <a:endParaRPr lang="en-US" altLang="zh-CN" dirty="0" smtClean="0"/>
          </a:p>
          <a:p>
            <a:pPr lvl="3"/>
            <a:r>
              <a:rPr lang="zh-CN" altLang="zh-CN" dirty="0" smtClean="0"/>
              <a:t>选择</a:t>
            </a:r>
            <a:r>
              <a:rPr lang="zh-CN" altLang="zh-CN" dirty="0"/>
              <a:t>好数据区域之后</a:t>
            </a:r>
            <a:r>
              <a:rPr lang="zh-CN" altLang="zh-CN" dirty="0" smtClean="0"/>
              <a:t>，与</a:t>
            </a:r>
            <a:r>
              <a:rPr lang="zh-CN" altLang="zh-CN" dirty="0"/>
              <a:t>所选数据区域对应的图表即出现在空白图表中。最后点击“确定”</a:t>
            </a:r>
            <a:r>
              <a:rPr lang="zh-CN" altLang="zh-CN" dirty="0" smtClean="0"/>
              <a:t>按钮</a:t>
            </a:r>
            <a:r>
              <a:rPr lang="zh-CN" altLang="en-US" dirty="0" smtClean="0"/>
              <a:t>。</a:t>
            </a:r>
            <a:endParaRPr lang="zh-CN" altLang="zh-CN" dirty="0"/>
          </a:p>
          <a:p>
            <a:endParaRPr lang="zh-CN" altLang="zh-CN" b="1" dirty="0"/>
          </a:p>
        </p:txBody>
      </p:sp>
      <p:sp>
        <p:nvSpPr>
          <p:cNvPr id="3" name="标题 2"/>
          <p:cNvSpPr>
            <a:spLocks noGrp="1"/>
          </p:cNvSpPr>
          <p:nvPr>
            <p:ph type="title"/>
          </p:nvPr>
        </p:nvSpPr>
        <p:spPr/>
        <p:txBody>
          <a:bodyPr/>
          <a:lstStyle/>
          <a:p>
            <a:r>
              <a:rPr lang="en-US" altLang="zh-CN" b="1" dirty="0"/>
              <a:t>6.5  </a:t>
            </a:r>
            <a:r>
              <a:rPr lang="zh-CN" altLang="zh-CN" b="1" dirty="0"/>
              <a:t>数据处理及图表的使用</a:t>
            </a:r>
            <a:endParaRPr lang="zh-CN" altLang="en-US" dirty="0"/>
          </a:p>
        </p:txBody>
      </p:sp>
    </p:spTree>
    <p:extLst>
      <p:ext uri="{BB962C8B-B14F-4D97-AF65-F5344CB8AC3E}">
        <p14:creationId xmlns:p14="http://schemas.microsoft.com/office/powerpoint/2010/main" val="1646416515"/>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lvl="1"/>
            <a:r>
              <a:rPr lang="en-US" altLang="zh-CN" b="1" dirty="0" smtClean="0"/>
              <a:t>2.  </a:t>
            </a:r>
            <a:r>
              <a:rPr lang="zh-CN" altLang="zh-CN" b="1" dirty="0" smtClean="0"/>
              <a:t>编辑图表</a:t>
            </a:r>
            <a:endParaRPr lang="en-US" altLang="zh-CN" b="1" dirty="0" smtClean="0"/>
          </a:p>
          <a:p>
            <a:pPr marL="627063" lvl="2" indent="0">
              <a:buNone/>
            </a:pPr>
            <a:r>
              <a:rPr lang="en-US" altLang="zh-CN" dirty="0" smtClean="0"/>
              <a:t>         </a:t>
            </a:r>
            <a:r>
              <a:rPr lang="zh-CN" altLang="zh-CN" dirty="0" smtClean="0"/>
              <a:t>对于</a:t>
            </a:r>
            <a:r>
              <a:rPr lang="zh-CN" altLang="zh-CN" dirty="0"/>
              <a:t>已创建的图表，如果需要增加或修改其中的信息、位置等，可以通过编辑图表来</a:t>
            </a:r>
            <a:r>
              <a:rPr lang="zh-CN" altLang="zh-CN" dirty="0" smtClean="0"/>
              <a:t>达到</a:t>
            </a:r>
            <a:r>
              <a:rPr lang="zh-CN" altLang="en-US" dirty="0" smtClean="0"/>
              <a:t>。</a:t>
            </a:r>
            <a:endParaRPr lang="en-US" altLang="zh-CN" dirty="0" smtClean="0"/>
          </a:p>
          <a:p>
            <a:pPr lvl="2"/>
            <a:r>
              <a:rPr lang="en-US" altLang="zh-CN" dirty="0"/>
              <a:t>(1)</a:t>
            </a:r>
            <a:r>
              <a:rPr lang="zh-CN" altLang="zh-CN" dirty="0"/>
              <a:t>借助于“图表工具——设计”选项卡中的工具按钮，可以进行相应的设置</a:t>
            </a:r>
            <a:r>
              <a:rPr lang="zh-CN" altLang="zh-CN" dirty="0" smtClean="0"/>
              <a:t>：</a:t>
            </a:r>
            <a:endParaRPr lang="en-US" altLang="zh-CN" dirty="0" smtClean="0"/>
          </a:p>
          <a:p>
            <a:pPr lvl="3"/>
            <a:r>
              <a:rPr lang="zh-CN" altLang="zh-CN" dirty="0"/>
              <a:t>更改图表的</a:t>
            </a:r>
            <a:r>
              <a:rPr lang="zh-CN" altLang="zh-CN" dirty="0" smtClean="0"/>
              <a:t>类型</a:t>
            </a:r>
            <a:r>
              <a:rPr lang="zh-CN" altLang="en-US" dirty="0" smtClean="0"/>
              <a:t>；</a:t>
            </a:r>
            <a:endParaRPr lang="en-US" altLang="zh-CN" dirty="0" smtClean="0"/>
          </a:p>
          <a:p>
            <a:pPr lvl="3"/>
            <a:r>
              <a:rPr lang="zh-CN" altLang="zh-CN" dirty="0"/>
              <a:t>改变图表中关联的数据</a:t>
            </a:r>
            <a:r>
              <a:rPr lang="zh-CN" altLang="zh-CN" dirty="0" smtClean="0"/>
              <a:t>区域</a:t>
            </a:r>
            <a:r>
              <a:rPr lang="zh-CN" altLang="en-US" dirty="0" smtClean="0"/>
              <a:t>；</a:t>
            </a:r>
            <a:endParaRPr lang="en-US" altLang="zh-CN" dirty="0" smtClean="0"/>
          </a:p>
          <a:p>
            <a:pPr lvl="3"/>
            <a:r>
              <a:rPr lang="zh-CN" altLang="zh-CN" dirty="0"/>
              <a:t>改变图表中各组成部件的</a:t>
            </a:r>
            <a:r>
              <a:rPr lang="zh-CN" altLang="zh-CN" dirty="0" smtClean="0"/>
              <a:t>位置</a:t>
            </a:r>
            <a:r>
              <a:rPr lang="zh-CN" altLang="en-US" dirty="0" smtClean="0"/>
              <a:t>；</a:t>
            </a:r>
            <a:endParaRPr lang="en-US" altLang="zh-CN" dirty="0" smtClean="0"/>
          </a:p>
          <a:p>
            <a:pPr lvl="3"/>
            <a:r>
              <a:rPr lang="zh-CN" altLang="zh-CN" dirty="0"/>
              <a:t>改变图表的样式</a:t>
            </a:r>
            <a:r>
              <a:rPr lang="zh-CN" altLang="zh-CN" dirty="0" smtClean="0"/>
              <a:t>、各</a:t>
            </a:r>
            <a:r>
              <a:rPr lang="zh-CN" altLang="zh-CN" dirty="0"/>
              <a:t>图例的颜色搭配</a:t>
            </a:r>
          </a:p>
          <a:p>
            <a:pPr lvl="3"/>
            <a:r>
              <a:rPr lang="zh-CN" altLang="zh-CN" dirty="0"/>
              <a:t>改变图表的插入</a:t>
            </a:r>
            <a:r>
              <a:rPr lang="zh-CN" altLang="zh-CN" dirty="0" smtClean="0"/>
              <a:t>方式</a:t>
            </a:r>
            <a:r>
              <a:rPr lang="zh-CN" altLang="en-US" dirty="0" smtClean="0"/>
              <a:t>。</a:t>
            </a:r>
            <a:endParaRPr lang="zh-CN" altLang="en-US" dirty="0"/>
          </a:p>
        </p:txBody>
      </p:sp>
      <p:sp>
        <p:nvSpPr>
          <p:cNvPr id="3" name="标题 2"/>
          <p:cNvSpPr>
            <a:spLocks noGrp="1"/>
          </p:cNvSpPr>
          <p:nvPr>
            <p:ph type="title"/>
          </p:nvPr>
        </p:nvSpPr>
        <p:spPr/>
        <p:txBody>
          <a:bodyPr/>
          <a:lstStyle/>
          <a:p>
            <a:r>
              <a:rPr lang="en-US" altLang="zh-CN" b="1" dirty="0"/>
              <a:t>6.5  </a:t>
            </a:r>
            <a:r>
              <a:rPr lang="zh-CN" altLang="zh-CN" b="1" dirty="0"/>
              <a:t>数据处理及图表的使用</a:t>
            </a:r>
            <a:endParaRPr lang="zh-CN" altLang="en-US" dirty="0"/>
          </a:p>
        </p:txBody>
      </p:sp>
    </p:spTree>
    <p:extLst>
      <p:ext uri="{BB962C8B-B14F-4D97-AF65-F5344CB8AC3E}">
        <p14:creationId xmlns:p14="http://schemas.microsoft.com/office/powerpoint/2010/main" val="658719030"/>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2675466"/>
            <a:ext cx="7408333" cy="3921885"/>
          </a:xfrm>
        </p:spPr>
        <p:txBody>
          <a:bodyPr>
            <a:normAutofit fontScale="92500" lnSpcReduction="10000"/>
          </a:bodyPr>
          <a:lstStyle/>
          <a:p>
            <a:pPr lvl="2"/>
            <a:r>
              <a:rPr lang="en-US" altLang="zh-CN" dirty="0"/>
              <a:t>(2)</a:t>
            </a:r>
            <a:r>
              <a:rPr lang="zh-CN" altLang="zh-CN" dirty="0"/>
              <a:t>借助于“图表工具——布局”选项卡中的工具按钮，可以进行以下设置</a:t>
            </a:r>
            <a:r>
              <a:rPr lang="zh-CN" altLang="zh-CN" dirty="0" smtClean="0"/>
              <a:t>：</a:t>
            </a:r>
            <a:endParaRPr lang="en-US" altLang="zh-CN" dirty="0" smtClean="0"/>
          </a:p>
          <a:p>
            <a:pPr lvl="3"/>
            <a:r>
              <a:rPr lang="zh-CN" altLang="zh-CN" dirty="0"/>
              <a:t>插入图片、形状和文本框</a:t>
            </a:r>
            <a:r>
              <a:rPr lang="zh-CN" altLang="zh-CN" dirty="0" smtClean="0"/>
              <a:t>；</a:t>
            </a:r>
            <a:endParaRPr lang="en-US" altLang="zh-CN" dirty="0" smtClean="0"/>
          </a:p>
          <a:p>
            <a:pPr lvl="3"/>
            <a:r>
              <a:rPr lang="zh-CN" altLang="zh-CN" dirty="0"/>
              <a:t>插入图表标题、坐标轴标题、数据</a:t>
            </a:r>
            <a:r>
              <a:rPr lang="zh-CN" altLang="zh-CN" dirty="0" smtClean="0"/>
              <a:t>标签</a:t>
            </a:r>
            <a:r>
              <a:rPr lang="zh-CN" altLang="en-US" dirty="0" smtClean="0"/>
              <a:t>等；</a:t>
            </a:r>
            <a:endParaRPr lang="en-US" altLang="zh-CN" dirty="0" smtClean="0"/>
          </a:p>
          <a:p>
            <a:pPr lvl="3"/>
            <a:r>
              <a:rPr lang="zh-CN" altLang="zh-CN" dirty="0"/>
              <a:t>改变图表坐标轴的</a:t>
            </a:r>
            <a:r>
              <a:rPr lang="zh-CN" altLang="zh-CN" dirty="0" smtClean="0"/>
              <a:t>显示模式</a:t>
            </a:r>
            <a:r>
              <a:rPr lang="zh-CN" altLang="en-US" dirty="0" smtClean="0"/>
              <a:t>等；</a:t>
            </a:r>
            <a:endParaRPr lang="en-US" altLang="zh-CN" dirty="0" smtClean="0"/>
          </a:p>
          <a:p>
            <a:pPr lvl="3"/>
            <a:r>
              <a:rPr lang="zh-CN" altLang="zh-CN" dirty="0"/>
              <a:t>添加图表背景墙、三维旋转等</a:t>
            </a:r>
            <a:r>
              <a:rPr lang="zh-CN" altLang="zh-CN" dirty="0" smtClean="0"/>
              <a:t>；</a:t>
            </a:r>
            <a:endParaRPr lang="en-US" altLang="zh-CN" dirty="0" smtClean="0"/>
          </a:p>
          <a:p>
            <a:pPr lvl="3"/>
            <a:r>
              <a:rPr lang="zh-CN" altLang="zh-CN" dirty="0"/>
              <a:t>插入图片、形状和文本框</a:t>
            </a:r>
            <a:r>
              <a:rPr lang="zh-CN" altLang="zh-CN" dirty="0" smtClean="0"/>
              <a:t>；</a:t>
            </a:r>
            <a:endParaRPr lang="en-US" altLang="zh-CN" dirty="0" smtClean="0"/>
          </a:p>
          <a:p>
            <a:pPr lvl="2"/>
            <a:r>
              <a:rPr lang="en-US" altLang="zh-CN" dirty="0"/>
              <a:t>(3)</a:t>
            </a:r>
            <a:r>
              <a:rPr lang="zh-CN" altLang="zh-CN" dirty="0"/>
              <a:t>借助于“图表工具——格式”命令组中的按钮，可以进行以下设置</a:t>
            </a:r>
            <a:r>
              <a:rPr lang="zh-CN" altLang="zh-CN" dirty="0" smtClean="0"/>
              <a:t>：</a:t>
            </a:r>
            <a:endParaRPr lang="en-US" altLang="zh-CN" dirty="0" smtClean="0"/>
          </a:p>
          <a:p>
            <a:pPr lvl="3"/>
            <a:r>
              <a:rPr lang="zh-CN" altLang="zh-CN" dirty="0"/>
              <a:t>多种形状样式、形状填充和形状轮廓</a:t>
            </a:r>
            <a:r>
              <a:rPr lang="zh-CN" altLang="zh-CN" dirty="0" smtClean="0"/>
              <a:t>；</a:t>
            </a:r>
            <a:endParaRPr lang="en-US" altLang="zh-CN" dirty="0" smtClean="0"/>
          </a:p>
          <a:p>
            <a:pPr lvl="3"/>
            <a:r>
              <a:rPr lang="zh-CN" altLang="zh-CN" dirty="0"/>
              <a:t>设计艺术字、改变文本符号的效果、填充和轮廓</a:t>
            </a:r>
            <a:r>
              <a:rPr lang="zh-CN" altLang="zh-CN" dirty="0" smtClean="0"/>
              <a:t>；</a:t>
            </a:r>
            <a:endParaRPr lang="en-US" altLang="zh-CN" dirty="0" smtClean="0"/>
          </a:p>
          <a:p>
            <a:pPr lvl="3"/>
            <a:r>
              <a:rPr lang="zh-CN" altLang="zh-CN" dirty="0"/>
              <a:t>图表排列、对齐等处理</a:t>
            </a:r>
            <a:r>
              <a:rPr lang="zh-CN" altLang="zh-CN" dirty="0" smtClean="0"/>
              <a:t>；</a:t>
            </a:r>
            <a:endParaRPr lang="en-US" altLang="zh-CN" dirty="0" smtClean="0"/>
          </a:p>
          <a:p>
            <a:pPr lvl="3"/>
            <a:r>
              <a:rPr lang="zh-CN" altLang="zh-CN" dirty="0"/>
              <a:t>可以改变图表高度和宽度。</a:t>
            </a:r>
          </a:p>
          <a:p>
            <a:pPr lvl="3"/>
            <a:endParaRPr lang="zh-CN" altLang="zh-CN" dirty="0"/>
          </a:p>
          <a:p>
            <a:pPr lvl="3"/>
            <a:endParaRPr lang="en-US" altLang="zh-CN" dirty="0" smtClean="0"/>
          </a:p>
          <a:p>
            <a:pPr lvl="1"/>
            <a:endParaRPr lang="zh-CN" altLang="zh-CN" dirty="0"/>
          </a:p>
          <a:p>
            <a:endParaRPr lang="zh-CN" altLang="en-US" dirty="0"/>
          </a:p>
        </p:txBody>
      </p:sp>
      <p:sp>
        <p:nvSpPr>
          <p:cNvPr id="3" name="标题 2"/>
          <p:cNvSpPr>
            <a:spLocks noGrp="1"/>
          </p:cNvSpPr>
          <p:nvPr>
            <p:ph type="title"/>
          </p:nvPr>
        </p:nvSpPr>
        <p:spPr/>
        <p:txBody>
          <a:bodyPr/>
          <a:lstStyle/>
          <a:p>
            <a:r>
              <a:rPr lang="en-US" altLang="zh-CN" b="1" dirty="0"/>
              <a:t>6.5  </a:t>
            </a:r>
            <a:r>
              <a:rPr lang="zh-CN" altLang="zh-CN" b="1" dirty="0"/>
              <a:t>数据处理及图表的使用</a:t>
            </a:r>
            <a:endParaRPr lang="zh-CN" altLang="en-US" dirty="0"/>
          </a:p>
        </p:txBody>
      </p:sp>
    </p:spTree>
    <p:extLst>
      <p:ext uri="{BB962C8B-B14F-4D97-AF65-F5344CB8AC3E}">
        <p14:creationId xmlns:p14="http://schemas.microsoft.com/office/powerpoint/2010/main" val="3101794014"/>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27584" y="3801887"/>
            <a:ext cx="7408333" cy="3048803"/>
          </a:xfrm>
        </p:spPr>
        <p:txBody>
          <a:bodyPr>
            <a:normAutofit/>
          </a:bodyPr>
          <a:lstStyle/>
          <a:p>
            <a:r>
              <a:rPr lang="en-US" altLang="zh-CN" b="1" dirty="0"/>
              <a:t>6.6.1  </a:t>
            </a:r>
            <a:r>
              <a:rPr lang="zh-CN" altLang="zh-CN" b="1" dirty="0"/>
              <a:t>页面设置</a:t>
            </a:r>
          </a:p>
          <a:p>
            <a:pPr lvl="1"/>
            <a:r>
              <a:rPr lang="en-US" altLang="zh-CN" b="1" dirty="0" smtClean="0"/>
              <a:t>1.   </a:t>
            </a:r>
            <a:r>
              <a:rPr lang="zh-CN" altLang="zh-CN" b="1" dirty="0" smtClean="0"/>
              <a:t>使用</a:t>
            </a:r>
            <a:r>
              <a:rPr lang="zh-CN" altLang="zh-CN" b="1" dirty="0"/>
              <a:t>页面设置工具按钮</a:t>
            </a:r>
            <a:endParaRPr lang="zh-CN" altLang="zh-CN" dirty="0"/>
          </a:p>
          <a:p>
            <a:pPr lvl="2"/>
            <a:r>
              <a:rPr lang="zh-CN" altLang="zh-CN" dirty="0" smtClean="0"/>
              <a:t>在</a:t>
            </a:r>
            <a:r>
              <a:rPr lang="en-US" altLang="zh-CN" dirty="0"/>
              <a:t>“</a:t>
            </a:r>
            <a:r>
              <a:rPr lang="zh-CN" altLang="zh-CN" dirty="0"/>
              <a:t>页面布局</a:t>
            </a:r>
            <a:r>
              <a:rPr lang="en-US" altLang="zh-CN" dirty="0"/>
              <a:t>”</a:t>
            </a:r>
            <a:r>
              <a:rPr lang="zh-CN" altLang="zh-CN" dirty="0"/>
              <a:t>选项卡中“页面设置”命令组中，提供了多个功能按钮</a:t>
            </a:r>
            <a:r>
              <a:rPr lang="zh-CN" altLang="zh-CN" dirty="0" smtClean="0"/>
              <a:t>，用</a:t>
            </a:r>
            <a:r>
              <a:rPr lang="zh-CN" altLang="zh-CN" dirty="0"/>
              <a:t>以来帮助用户设置</a:t>
            </a:r>
            <a:r>
              <a:rPr lang="zh-CN" altLang="zh-CN" dirty="0" smtClean="0"/>
              <a:t>表格的</a:t>
            </a:r>
            <a:r>
              <a:rPr lang="zh-CN" altLang="zh-CN" dirty="0"/>
              <a:t>页面参数</a:t>
            </a:r>
            <a:r>
              <a:rPr lang="zh-CN" altLang="zh-CN" dirty="0" smtClean="0"/>
              <a:t>。</a:t>
            </a:r>
            <a:endParaRPr lang="en-US" altLang="zh-CN" dirty="0" smtClean="0"/>
          </a:p>
          <a:p>
            <a:pPr lvl="2"/>
            <a:r>
              <a:rPr lang="zh-CN" altLang="zh-CN" dirty="0" smtClean="0"/>
              <a:t>基本</a:t>
            </a:r>
            <a:r>
              <a:rPr lang="zh-CN" altLang="zh-CN" dirty="0"/>
              <a:t>方法是</a:t>
            </a:r>
            <a:r>
              <a:rPr lang="zh-CN" altLang="zh-CN" dirty="0" smtClean="0"/>
              <a:t>：</a:t>
            </a:r>
            <a:endParaRPr lang="en-US" altLang="zh-CN" dirty="0" smtClean="0"/>
          </a:p>
          <a:p>
            <a:pPr lvl="3"/>
            <a:r>
              <a:rPr lang="zh-CN" altLang="zh-CN" dirty="0" smtClean="0"/>
              <a:t>根据</a:t>
            </a:r>
            <a:r>
              <a:rPr lang="zh-CN" altLang="zh-CN" dirty="0"/>
              <a:t>需要设置的参数，点击与所设参数对应的功能</a:t>
            </a:r>
            <a:r>
              <a:rPr lang="zh-CN" altLang="zh-CN" dirty="0" smtClean="0"/>
              <a:t>按钮</a:t>
            </a:r>
            <a:r>
              <a:rPr lang="zh-CN" altLang="en-US" dirty="0" smtClean="0"/>
              <a:t>；</a:t>
            </a:r>
            <a:endParaRPr lang="en-US" altLang="zh-CN" dirty="0" smtClean="0"/>
          </a:p>
          <a:p>
            <a:pPr lvl="3"/>
            <a:r>
              <a:rPr lang="zh-CN" altLang="en-US" dirty="0" smtClean="0"/>
              <a:t>从</a:t>
            </a:r>
            <a:r>
              <a:rPr lang="zh-CN" altLang="zh-CN" dirty="0" smtClean="0"/>
              <a:t>弹</a:t>
            </a:r>
            <a:r>
              <a:rPr lang="zh-CN" altLang="zh-CN" dirty="0"/>
              <a:t>出其功能项</a:t>
            </a:r>
            <a:r>
              <a:rPr lang="zh-CN" altLang="zh-CN" dirty="0" smtClean="0"/>
              <a:t>列表中</a:t>
            </a:r>
            <a:r>
              <a:rPr lang="zh-CN" altLang="zh-CN" dirty="0"/>
              <a:t>选择需要的设置功能项，进行参数设置即可。</a:t>
            </a:r>
          </a:p>
          <a:p>
            <a:endParaRPr lang="zh-CN" altLang="en-US" dirty="0"/>
          </a:p>
        </p:txBody>
      </p:sp>
      <p:sp>
        <p:nvSpPr>
          <p:cNvPr id="3" name="标题 2"/>
          <p:cNvSpPr>
            <a:spLocks noGrp="1"/>
          </p:cNvSpPr>
          <p:nvPr>
            <p:ph type="title"/>
          </p:nvPr>
        </p:nvSpPr>
        <p:spPr/>
        <p:txBody>
          <a:bodyPr/>
          <a:lstStyle/>
          <a:p>
            <a:r>
              <a:rPr lang="en-US" altLang="zh-CN" dirty="0"/>
              <a:t>6.6  </a:t>
            </a:r>
            <a:r>
              <a:rPr lang="zh-CN" altLang="zh-CN" dirty="0"/>
              <a:t>打印工作表</a:t>
            </a:r>
            <a:endParaRPr lang="zh-CN" altLang="en-US"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496" y="2348880"/>
            <a:ext cx="9036496" cy="12668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43469687"/>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lnSpcReduction="10000"/>
          </a:bodyPr>
          <a:lstStyle/>
          <a:p>
            <a:pPr lvl="1"/>
            <a:r>
              <a:rPr lang="en-US" altLang="zh-CN" b="1" dirty="0" smtClean="0"/>
              <a:t>2.  </a:t>
            </a:r>
            <a:r>
              <a:rPr lang="zh-CN" altLang="zh-CN" b="1" dirty="0" smtClean="0"/>
              <a:t>使用</a:t>
            </a:r>
            <a:r>
              <a:rPr lang="zh-CN" altLang="zh-CN" b="1" dirty="0"/>
              <a:t>“页面设置”</a:t>
            </a:r>
            <a:r>
              <a:rPr lang="zh-CN" altLang="zh-CN" b="1" dirty="0" smtClean="0"/>
              <a:t>对话框</a:t>
            </a:r>
            <a:endParaRPr lang="en-US" altLang="zh-CN" b="1" dirty="0"/>
          </a:p>
          <a:p>
            <a:pPr marL="581343" lvl="2" indent="0">
              <a:buNone/>
            </a:pPr>
            <a:r>
              <a:rPr lang="en-US" altLang="zh-CN" dirty="0" smtClean="0"/>
              <a:t>           </a:t>
            </a:r>
            <a:r>
              <a:rPr lang="zh-CN" altLang="zh-CN" dirty="0" smtClean="0"/>
              <a:t>点击</a:t>
            </a:r>
            <a:r>
              <a:rPr lang="en-US" altLang="zh-CN" dirty="0"/>
              <a:t>“</a:t>
            </a:r>
            <a:r>
              <a:rPr lang="zh-CN" altLang="zh-CN" dirty="0"/>
              <a:t>页面布局</a:t>
            </a:r>
            <a:r>
              <a:rPr lang="en-US" altLang="zh-CN" dirty="0"/>
              <a:t>”</a:t>
            </a:r>
            <a:r>
              <a:rPr lang="zh-CN" altLang="zh-CN" dirty="0"/>
              <a:t>选项卡中“页面设置”命令组中的</a:t>
            </a:r>
            <a:r>
              <a:rPr lang="en-US" altLang="zh-CN" dirty="0"/>
              <a:t>   </a:t>
            </a:r>
            <a:r>
              <a:rPr lang="en-US" altLang="zh-CN" dirty="0" smtClean="0"/>
              <a:t> </a:t>
            </a:r>
            <a:r>
              <a:rPr lang="zh-CN" altLang="zh-CN" dirty="0" smtClean="0"/>
              <a:t>按钮</a:t>
            </a:r>
            <a:r>
              <a:rPr lang="zh-CN" altLang="zh-CN" dirty="0"/>
              <a:t>，系统将弹</a:t>
            </a:r>
            <a:r>
              <a:rPr lang="zh-CN" altLang="zh-CN" dirty="0" smtClean="0"/>
              <a:t>出</a:t>
            </a:r>
            <a:r>
              <a:rPr lang="en-US" altLang="zh-CN" dirty="0" smtClean="0"/>
              <a:t>“</a:t>
            </a:r>
            <a:r>
              <a:rPr lang="zh-CN" altLang="zh-CN" dirty="0"/>
              <a:t>页面设置</a:t>
            </a:r>
            <a:r>
              <a:rPr lang="en-US" altLang="zh-CN" dirty="0"/>
              <a:t>”</a:t>
            </a:r>
            <a:r>
              <a:rPr lang="zh-CN" altLang="zh-CN" dirty="0"/>
              <a:t>对话框，允许用户</a:t>
            </a:r>
            <a:r>
              <a:rPr lang="zh-CN" altLang="zh-CN" dirty="0" smtClean="0"/>
              <a:t>进行设置</a:t>
            </a:r>
            <a:r>
              <a:rPr lang="zh-CN" altLang="zh-CN" dirty="0"/>
              <a:t>。</a:t>
            </a:r>
          </a:p>
          <a:p>
            <a:pPr lvl="2"/>
            <a:r>
              <a:rPr lang="en-US" altLang="zh-CN" b="1" dirty="0"/>
              <a:t>(1)</a:t>
            </a:r>
            <a:r>
              <a:rPr lang="zh-CN" altLang="zh-CN" b="1" dirty="0" smtClean="0"/>
              <a:t>页面设置</a:t>
            </a:r>
            <a:endParaRPr lang="en-US" altLang="zh-CN" b="1" dirty="0" smtClean="0"/>
          </a:p>
          <a:p>
            <a:pPr lvl="3"/>
            <a:r>
              <a:rPr lang="zh-CN" altLang="zh-CN" dirty="0" smtClean="0"/>
              <a:t>在</a:t>
            </a:r>
            <a:r>
              <a:rPr lang="en-US" altLang="zh-CN" dirty="0" smtClean="0"/>
              <a:t>“</a:t>
            </a:r>
            <a:r>
              <a:rPr lang="zh-CN" altLang="zh-CN" dirty="0"/>
              <a:t>页面</a:t>
            </a:r>
            <a:r>
              <a:rPr lang="en-US" altLang="zh-CN" dirty="0"/>
              <a:t>”</a:t>
            </a:r>
            <a:r>
              <a:rPr lang="zh-CN" altLang="zh-CN" dirty="0"/>
              <a:t>选项卡中，可完成下列设置</a:t>
            </a:r>
            <a:r>
              <a:rPr lang="zh-CN" altLang="zh-CN" dirty="0" smtClean="0"/>
              <a:t>：</a:t>
            </a:r>
            <a:endParaRPr lang="en-US" altLang="zh-CN" dirty="0" smtClean="0"/>
          </a:p>
          <a:p>
            <a:pPr lvl="4"/>
            <a:r>
              <a:rPr lang="zh-CN" altLang="zh-CN" dirty="0"/>
              <a:t>纸张</a:t>
            </a:r>
            <a:r>
              <a:rPr lang="zh-CN" altLang="zh-CN" dirty="0" smtClean="0"/>
              <a:t>大小</a:t>
            </a:r>
            <a:r>
              <a:rPr lang="zh-CN" altLang="en-US" dirty="0" smtClean="0"/>
              <a:t>、</a:t>
            </a:r>
            <a:r>
              <a:rPr lang="zh-CN" altLang="zh-CN" dirty="0" smtClean="0"/>
              <a:t>方向</a:t>
            </a:r>
            <a:r>
              <a:rPr lang="zh-CN" altLang="en-US" dirty="0" smtClean="0"/>
              <a:t>、</a:t>
            </a:r>
            <a:r>
              <a:rPr lang="zh-CN" altLang="zh-CN" dirty="0" smtClean="0"/>
              <a:t>缩放</a:t>
            </a:r>
            <a:r>
              <a:rPr lang="zh-CN" altLang="en-US" dirty="0" smtClean="0"/>
              <a:t>、</a:t>
            </a:r>
            <a:r>
              <a:rPr lang="zh-CN" altLang="zh-CN" dirty="0" smtClean="0"/>
              <a:t>起始页码</a:t>
            </a:r>
            <a:r>
              <a:rPr lang="zh-CN" altLang="en-US" dirty="0" smtClean="0"/>
              <a:t>。</a:t>
            </a:r>
            <a:endParaRPr lang="en-US" altLang="zh-CN" dirty="0" smtClean="0"/>
          </a:p>
          <a:p>
            <a:pPr lvl="2"/>
            <a:r>
              <a:rPr lang="en-US" altLang="zh-CN" b="1" dirty="0"/>
              <a:t>(2)</a:t>
            </a:r>
            <a:r>
              <a:rPr lang="zh-CN" altLang="zh-CN" b="1" dirty="0"/>
              <a:t>页边距</a:t>
            </a:r>
            <a:r>
              <a:rPr lang="zh-CN" altLang="zh-CN" b="1" dirty="0" smtClean="0"/>
              <a:t>设置</a:t>
            </a:r>
            <a:endParaRPr lang="en-US" altLang="zh-CN" b="1" dirty="0" smtClean="0"/>
          </a:p>
          <a:p>
            <a:pPr lvl="3"/>
            <a:r>
              <a:rPr lang="zh-CN" altLang="zh-CN" dirty="0" smtClean="0"/>
              <a:t>在</a:t>
            </a:r>
            <a:r>
              <a:rPr lang="en-US" altLang="zh-CN" dirty="0" smtClean="0"/>
              <a:t>“</a:t>
            </a:r>
            <a:r>
              <a:rPr lang="zh-CN" altLang="zh-CN" dirty="0"/>
              <a:t>页边距</a:t>
            </a:r>
            <a:r>
              <a:rPr lang="en-US" altLang="zh-CN" dirty="0"/>
              <a:t>”</a:t>
            </a:r>
            <a:r>
              <a:rPr lang="zh-CN" altLang="zh-CN" dirty="0"/>
              <a:t>选项卡中，将完成</a:t>
            </a:r>
            <a:r>
              <a:rPr lang="zh-CN" altLang="zh-CN" dirty="0" smtClean="0"/>
              <a:t>设置</a:t>
            </a:r>
            <a:r>
              <a:rPr lang="zh-CN" altLang="en-US" dirty="0" smtClean="0"/>
              <a:t>：</a:t>
            </a:r>
            <a:endParaRPr lang="en-US" altLang="zh-CN" dirty="0" smtClean="0"/>
          </a:p>
          <a:p>
            <a:pPr lvl="4"/>
            <a:r>
              <a:rPr lang="zh-CN" altLang="zh-CN" dirty="0" smtClean="0"/>
              <a:t>上</a:t>
            </a:r>
            <a:r>
              <a:rPr lang="zh-CN" altLang="zh-CN" dirty="0"/>
              <a:t>、下、左、右的</a:t>
            </a:r>
            <a:r>
              <a:rPr lang="zh-CN" altLang="zh-CN" dirty="0" smtClean="0"/>
              <a:t>页边距</a:t>
            </a:r>
            <a:r>
              <a:rPr lang="zh-CN" altLang="en-US" dirty="0" smtClean="0"/>
              <a:t>；</a:t>
            </a:r>
            <a:endParaRPr lang="en-US" altLang="zh-CN" dirty="0" smtClean="0"/>
          </a:p>
          <a:p>
            <a:pPr lvl="4"/>
            <a:r>
              <a:rPr lang="zh-CN" altLang="zh-CN" dirty="0" smtClean="0"/>
              <a:t>页眉</a:t>
            </a:r>
            <a:r>
              <a:rPr lang="en-US" altLang="zh-CN" dirty="0"/>
              <a:t>/</a:t>
            </a:r>
            <a:r>
              <a:rPr lang="zh-CN" altLang="zh-CN" dirty="0"/>
              <a:t>页脚的</a:t>
            </a:r>
            <a:r>
              <a:rPr lang="zh-CN" altLang="zh-CN" dirty="0" smtClean="0"/>
              <a:t>距离</a:t>
            </a:r>
            <a:endParaRPr lang="en-US" altLang="zh-CN" dirty="0" smtClean="0"/>
          </a:p>
          <a:p>
            <a:pPr lvl="4"/>
            <a:r>
              <a:rPr lang="zh-CN" altLang="zh-CN" dirty="0" smtClean="0"/>
              <a:t>选</a:t>
            </a:r>
            <a:r>
              <a:rPr lang="zh-CN" altLang="zh-CN" dirty="0"/>
              <a:t>数据的居中方式。</a:t>
            </a:r>
          </a:p>
          <a:p>
            <a:endParaRPr lang="zh-CN" altLang="en-US" dirty="0"/>
          </a:p>
        </p:txBody>
      </p:sp>
      <p:sp>
        <p:nvSpPr>
          <p:cNvPr id="3" name="标题 2"/>
          <p:cNvSpPr>
            <a:spLocks noGrp="1"/>
          </p:cNvSpPr>
          <p:nvPr>
            <p:ph type="title"/>
          </p:nvPr>
        </p:nvSpPr>
        <p:spPr/>
        <p:txBody>
          <a:bodyPr/>
          <a:lstStyle/>
          <a:p>
            <a:r>
              <a:rPr lang="en-US" altLang="zh-CN" dirty="0"/>
              <a:t>6.6  </a:t>
            </a:r>
            <a:r>
              <a:rPr lang="zh-CN" altLang="zh-CN" dirty="0"/>
              <a:t>打印工作表</a:t>
            </a:r>
            <a:endParaRPr lang="zh-CN" alt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75984" y="3185542"/>
            <a:ext cx="152400" cy="171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49380037"/>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dirty="0"/>
              <a:t>6.6  </a:t>
            </a:r>
            <a:r>
              <a:rPr lang="zh-CN" altLang="zh-CN" dirty="0"/>
              <a:t>打印工作表</a:t>
            </a:r>
            <a:endParaRPr lang="zh-CN" altLang="en-US" dirty="0"/>
          </a:p>
        </p:txBody>
      </p:sp>
      <p:grpSp>
        <p:nvGrpSpPr>
          <p:cNvPr id="4" name="Group 2"/>
          <p:cNvGrpSpPr>
            <a:grpSpLocks/>
          </p:cNvGrpSpPr>
          <p:nvPr/>
        </p:nvGrpSpPr>
        <p:grpSpPr bwMode="auto">
          <a:xfrm>
            <a:off x="395536" y="2276872"/>
            <a:ext cx="8352928" cy="4176464"/>
            <a:chOff x="2129" y="11196"/>
            <a:chExt cx="7951" cy="3840"/>
          </a:xfrm>
        </p:grpSpPr>
        <p:pic>
          <p:nvPicPr>
            <p:cNvPr id="4099"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29" y="11196"/>
              <a:ext cx="3825" cy="3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0"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55" y="11196"/>
              <a:ext cx="3825" cy="3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5" name="矩形 4"/>
          <p:cNvSpPr/>
          <p:nvPr/>
        </p:nvSpPr>
        <p:spPr>
          <a:xfrm>
            <a:off x="683568" y="6436733"/>
            <a:ext cx="8064896" cy="369332"/>
          </a:xfrm>
          <a:prstGeom prst="rect">
            <a:avLst/>
          </a:prstGeom>
        </p:spPr>
        <p:txBody>
          <a:bodyPr wrap="square">
            <a:spAutoFit/>
          </a:bodyPr>
          <a:lstStyle/>
          <a:p>
            <a:r>
              <a:rPr lang="zh-CN" altLang="zh-CN" dirty="0"/>
              <a:t>图</a:t>
            </a:r>
            <a:r>
              <a:rPr lang="en-US" altLang="zh-CN" dirty="0"/>
              <a:t>6</a:t>
            </a:r>
            <a:r>
              <a:rPr lang="zh-CN" altLang="zh-CN" dirty="0"/>
              <a:t>－</a:t>
            </a:r>
            <a:r>
              <a:rPr lang="en-US" altLang="zh-CN" dirty="0"/>
              <a:t>65 </a:t>
            </a:r>
            <a:r>
              <a:rPr lang="zh-CN" altLang="zh-CN" dirty="0"/>
              <a:t>“页面设置”对话框之页面</a:t>
            </a:r>
            <a:r>
              <a:rPr lang="en-US" altLang="zh-CN" dirty="0"/>
              <a:t>      </a:t>
            </a:r>
            <a:r>
              <a:rPr lang="zh-CN" altLang="zh-CN" dirty="0"/>
              <a:t>图</a:t>
            </a:r>
            <a:r>
              <a:rPr lang="en-US" altLang="zh-CN" dirty="0"/>
              <a:t>6</a:t>
            </a:r>
            <a:r>
              <a:rPr lang="zh-CN" altLang="zh-CN" dirty="0"/>
              <a:t>－</a:t>
            </a:r>
            <a:r>
              <a:rPr lang="en-US" altLang="zh-CN" dirty="0"/>
              <a:t>66 </a:t>
            </a:r>
            <a:r>
              <a:rPr lang="zh-CN" altLang="zh-CN" dirty="0"/>
              <a:t>“页面设置”对话框之页边距</a:t>
            </a:r>
            <a:endParaRPr lang="zh-CN" altLang="en-US" dirty="0"/>
          </a:p>
        </p:txBody>
      </p:sp>
    </p:spTree>
    <p:extLst>
      <p:ext uri="{BB962C8B-B14F-4D97-AF65-F5344CB8AC3E}">
        <p14:creationId xmlns:p14="http://schemas.microsoft.com/office/powerpoint/2010/main" val="3549709850"/>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2675466"/>
            <a:ext cx="7408333" cy="3921886"/>
          </a:xfrm>
        </p:spPr>
        <p:txBody>
          <a:bodyPr>
            <a:normAutofit/>
          </a:bodyPr>
          <a:lstStyle/>
          <a:p>
            <a:pPr lvl="2"/>
            <a:r>
              <a:rPr lang="en-US" altLang="zh-CN" b="1" dirty="0"/>
              <a:t>(3)</a:t>
            </a:r>
            <a:r>
              <a:rPr lang="zh-CN" altLang="zh-CN" b="1" dirty="0"/>
              <a:t>页眉</a:t>
            </a:r>
            <a:r>
              <a:rPr lang="en-US" altLang="zh-CN" b="1" dirty="0"/>
              <a:t>/</a:t>
            </a:r>
            <a:r>
              <a:rPr lang="zh-CN" altLang="zh-CN" b="1" dirty="0"/>
              <a:t>页脚</a:t>
            </a:r>
            <a:r>
              <a:rPr lang="zh-CN" altLang="zh-CN" b="1" dirty="0" smtClean="0"/>
              <a:t>设置</a:t>
            </a:r>
            <a:endParaRPr lang="en-US" altLang="zh-CN" b="1" dirty="0" smtClean="0"/>
          </a:p>
          <a:p>
            <a:pPr lvl="3"/>
            <a:r>
              <a:rPr lang="zh-CN" altLang="zh-CN" dirty="0" smtClean="0"/>
              <a:t>在</a:t>
            </a:r>
            <a:r>
              <a:rPr lang="en-US" altLang="zh-CN" dirty="0" smtClean="0"/>
              <a:t>“</a:t>
            </a:r>
            <a:r>
              <a:rPr lang="zh-CN" altLang="zh-CN" dirty="0" smtClean="0"/>
              <a:t>页眉</a:t>
            </a:r>
            <a:r>
              <a:rPr lang="en-US" altLang="zh-CN" dirty="0"/>
              <a:t>/</a:t>
            </a:r>
            <a:r>
              <a:rPr lang="zh-CN" altLang="zh-CN" dirty="0"/>
              <a:t>页脚</a:t>
            </a:r>
            <a:r>
              <a:rPr lang="en-US" altLang="zh-CN" dirty="0"/>
              <a:t>”</a:t>
            </a:r>
            <a:r>
              <a:rPr lang="zh-CN" altLang="zh-CN" dirty="0"/>
              <a:t>选项卡中</a:t>
            </a:r>
            <a:r>
              <a:rPr lang="zh-CN" altLang="zh-CN" dirty="0" smtClean="0"/>
              <a:t>，可以</a:t>
            </a:r>
            <a:r>
              <a:rPr lang="zh-CN" altLang="en-US" dirty="0" smtClean="0"/>
              <a:t>设置：</a:t>
            </a:r>
            <a:endParaRPr lang="en-US" altLang="zh-CN" dirty="0" smtClean="0"/>
          </a:p>
          <a:p>
            <a:pPr lvl="4"/>
            <a:r>
              <a:rPr lang="zh-CN" altLang="zh-CN" dirty="0" smtClean="0"/>
              <a:t>可以</a:t>
            </a:r>
            <a:r>
              <a:rPr lang="zh-CN" altLang="zh-CN" dirty="0"/>
              <a:t>自定义页眉</a:t>
            </a:r>
            <a:r>
              <a:rPr lang="en-US" altLang="zh-CN" dirty="0"/>
              <a:t>/</a:t>
            </a:r>
            <a:r>
              <a:rPr lang="zh-CN" altLang="zh-CN" dirty="0"/>
              <a:t>页脚的</a:t>
            </a:r>
            <a:r>
              <a:rPr lang="zh-CN" altLang="zh-CN" dirty="0" smtClean="0"/>
              <a:t>内容</a:t>
            </a:r>
            <a:r>
              <a:rPr lang="zh-CN" altLang="en-US" dirty="0" smtClean="0"/>
              <a:t>；</a:t>
            </a:r>
            <a:endParaRPr lang="en-US" altLang="zh-CN" dirty="0" smtClean="0"/>
          </a:p>
          <a:p>
            <a:pPr lvl="4"/>
            <a:r>
              <a:rPr lang="zh-CN" altLang="zh-CN" dirty="0" smtClean="0"/>
              <a:t>设置</a:t>
            </a:r>
            <a:r>
              <a:rPr lang="zh-CN" altLang="zh-CN" dirty="0"/>
              <a:t>奇偶页不同、首页</a:t>
            </a:r>
            <a:r>
              <a:rPr lang="zh-CN" altLang="zh-CN" dirty="0" smtClean="0"/>
              <a:t>不同</a:t>
            </a:r>
            <a:r>
              <a:rPr lang="zh-CN" altLang="en-US" dirty="0" smtClean="0"/>
              <a:t>；</a:t>
            </a:r>
            <a:endParaRPr lang="en-US" altLang="zh-CN" dirty="0" smtClean="0"/>
          </a:p>
          <a:p>
            <a:pPr lvl="4"/>
            <a:r>
              <a:rPr lang="zh-CN" altLang="zh-CN" dirty="0" smtClean="0"/>
              <a:t>随</a:t>
            </a:r>
            <a:r>
              <a:rPr lang="zh-CN" altLang="zh-CN" dirty="0"/>
              <a:t>文档自动缩放、与页边距对齐等参数。</a:t>
            </a:r>
          </a:p>
          <a:p>
            <a:pPr lvl="2"/>
            <a:r>
              <a:rPr lang="en-US" altLang="zh-CN" b="1" dirty="0"/>
              <a:t>(4)</a:t>
            </a:r>
            <a:r>
              <a:rPr lang="zh-CN" altLang="zh-CN" b="1" dirty="0"/>
              <a:t>工作表</a:t>
            </a:r>
            <a:r>
              <a:rPr lang="zh-CN" altLang="zh-CN" b="1" dirty="0" smtClean="0"/>
              <a:t>设置</a:t>
            </a:r>
            <a:endParaRPr lang="zh-CN" altLang="zh-CN" dirty="0"/>
          </a:p>
          <a:p>
            <a:pPr lvl="3"/>
            <a:r>
              <a:rPr lang="zh-CN" altLang="zh-CN" dirty="0" smtClean="0"/>
              <a:t>在</a:t>
            </a:r>
            <a:r>
              <a:rPr lang="en-US" altLang="zh-CN" dirty="0" smtClean="0"/>
              <a:t>“</a:t>
            </a:r>
            <a:r>
              <a:rPr lang="zh-CN" altLang="zh-CN" dirty="0"/>
              <a:t>工作表</a:t>
            </a:r>
            <a:r>
              <a:rPr lang="en-US" altLang="zh-CN" dirty="0"/>
              <a:t>”</a:t>
            </a:r>
            <a:r>
              <a:rPr lang="zh-CN" altLang="zh-CN" dirty="0"/>
              <a:t>选项卡中</a:t>
            </a:r>
            <a:r>
              <a:rPr lang="zh-CN" altLang="zh-CN" dirty="0" smtClean="0"/>
              <a:t>，</a:t>
            </a:r>
            <a:r>
              <a:rPr lang="zh-CN" altLang="en-US" dirty="0" smtClean="0"/>
              <a:t>可以设置：</a:t>
            </a:r>
            <a:endParaRPr lang="en-US" altLang="zh-CN" dirty="0" smtClean="0"/>
          </a:p>
          <a:p>
            <a:pPr lvl="4"/>
            <a:r>
              <a:rPr lang="zh-CN" altLang="zh-CN" dirty="0" smtClean="0"/>
              <a:t>打印区域</a:t>
            </a:r>
            <a:r>
              <a:rPr lang="zh-CN" altLang="en-US" dirty="0" smtClean="0"/>
              <a:t>；</a:t>
            </a:r>
            <a:endParaRPr lang="en-US" altLang="zh-CN" dirty="0" smtClean="0"/>
          </a:p>
          <a:p>
            <a:pPr lvl="4"/>
            <a:r>
              <a:rPr lang="zh-CN" altLang="zh-CN" dirty="0" smtClean="0"/>
              <a:t>打印标题</a:t>
            </a:r>
            <a:r>
              <a:rPr lang="zh-CN" altLang="en-US" dirty="0" smtClean="0"/>
              <a:t>；</a:t>
            </a:r>
            <a:endParaRPr lang="en-US" altLang="zh-CN" dirty="0" smtClean="0"/>
          </a:p>
          <a:p>
            <a:pPr lvl="4"/>
            <a:r>
              <a:rPr lang="zh-CN" altLang="zh-CN" dirty="0" smtClean="0"/>
              <a:t>打印模式</a:t>
            </a:r>
            <a:r>
              <a:rPr lang="zh-CN" altLang="en-US" dirty="0" smtClean="0"/>
              <a:t>；</a:t>
            </a:r>
            <a:endParaRPr lang="en-US" altLang="zh-CN" dirty="0" smtClean="0"/>
          </a:p>
          <a:p>
            <a:pPr lvl="4"/>
            <a:r>
              <a:rPr lang="zh-CN" altLang="zh-CN" dirty="0" smtClean="0"/>
              <a:t>打印</a:t>
            </a:r>
            <a:r>
              <a:rPr lang="zh-CN" altLang="zh-CN" dirty="0"/>
              <a:t>顺序</a:t>
            </a:r>
            <a:r>
              <a:rPr lang="zh-CN" altLang="zh-CN" dirty="0" smtClean="0"/>
              <a:t>等。</a:t>
            </a:r>
            <a:endParaRPr lang="zh-CN" altLang="en-US" dirty="0"/>
          </a:p>
        </p:txBody>
      </p:sp>
      <p:sp>
        <p:nvSpPr>
          <p:cNvPr id="3" name="标题 2"/>
          <p:cNvSpPr>
            <a:spLocks noGrp="1"/>
          </p:cNvSpPr>
          <p:nvPr>
            <p:ph type="title"/>
          </p:nvPr>
        </p:nvSpPr>
        <p:spPr/>
        <p:txBody>
          <a:bodyPr/>
          <a:lstStyle/>
          <a:p>
            <a:r>
              <a:rPr lang="en-US" altLang="zh-CN" dirty="0"/>
              <a:t>6.6  </a:t>
            </a:r>
            <a:r>
              <a:rPr lang="zh-CN" altLang="zh-CN" dirty="0"/>
              <a:t>打印工作表</a:t>
            </a:r>
            <a:endParaRPr lang="zh-CN" altLang="en-US" dirty="0"/>
          </a:p>
        </p:txBody>
      </p:sp>
    </p:spTree>
    <p:extLst>
      <p:ext uri="{BB962C8B-B14F-4D97-AF65-F5344CB8AC3E}">
        <p14:creationId xmlns:p14="http://schemas.microsoft.com/office/powerpoint/2010/main" val="1240165495"/>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dirty="0"/>
              <a:t>6.6  </a:t>
            </a:r>
            <a:r>
              <a:rPr lang="zh-CN" altLang="zh-CN" dirty="0"/>
              <a:t>打印工作表</a:t>
            </a:r>
            <a:endParaRPr lang="zh-CN" altLang="en-US"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5956" y="2060847"/>
            <a:ext cx="8626524" cy="4199755"/>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395536" y="6211669"/>
            <a:ext cx="8748464" cy="369332"/>
          </a:xfrm>
          <a:prstGeom prst="rect">
            <a:avLst/>
          </a:prstGeom>
        </p:spPr>
        <p:txBody>
          <a:bodyPr wrap="square">
            <a:spAutoFit/>
          </a:bodyPr>
          <a:lstStyle/>
          <a:p>
            <a:r>
              <a:rPr lang="zh-CN" altLang="zh-CN" dirty="0"/>
              <a:t>图</a:t>
            </a:r>
            <a:r>
              <a:rPr lang="en-US" altLang="zh-CN" dirty="0"/>
              <a:t>6</a:t>
            </a:r>
            <a:r>
              <a:rPr lang="zh-CN" altLang="zh-CN" dirty="0"/>
              <a:t>－</a:t>
            </a:r>
            <a:r>
              <a:rPr lang="en-US" altLang="zh-CN" dirty="0"/>
              <a:t>67 </a:t>
            </a:r>
            <a:r>
              <a:rPr lang="zh-CN" altLang="zh-CN" dirty="0"/>
              <a:t>“页面设置”对话框之页眉</a:t>
            </a:r>
            <a:r>
              <a:rPr lang="en-US" altLang="zh-CN" dirty="0"/>
              <a:t>/</a:t>
            </a:r>
            <a:r>
              <a:rPr lang="zh-CN" altLang="zh-CN" dirty="0"/>
              <a:t>页脚</a:t>
            </a:r>
            <a:r>
              <a:rPr lang="en-US" altLang="zh-CN" dirty="0"/>
              <a:t>   </a:t>
            </a:r>
            <a:r>
              <a:rPr lang="zh-CN" altLang="zh-CN" dirty="0"/>
              <a:t>图</a:t>
            </a:r>
            <a:r>
              <a:rPr lang="en-US" altLang="zh-CN" dirty="0"/>
              <a:t>6</a:t>
            </a:r>
            <a:r>
              <a:rPr lang="zh-CN" altLang="zh-CN" dirty="0"/>
              <a:t>－</a:t>
            </a:r>
            <a:r>
              <a:rPr lang="en-US" altLang="zh-CN" dirty="0"/>
              <a:t>68 </a:t>
            </a:r>
            <a:r>
              <a:rPr lang="zh-CN" altLang="zh-CN" dirty="0"/>
              <a:t>“页面设置”对话框之工作表</a:t>
            </a:r>
          </a:p>
        </p:txBody>
      </p:sp>
    </p:spTree>
    <p:extLst>
      <p:ext uri="{BB962C8B-B14F-4D97-AF65-F5344CB8AC3E}">
        <p14:creationId xmlns:p14="http://schemas.microsoft.com/office/powerpoint/2010/main" val="202836650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lvl="1"/>
            <a:r>
              <a:rPr lang="en-US" altLang="zh-CN" b="1" dirty="0" smtClean="0"/>
              <a:t>4. </a:t>
            </a:r>
            <a:r>
              <a:rPr lang="zh-CN" altLang="zh-CN" b="1" dirty="0" smtClean="0"/>
              <a:t>单元格</a:t>
            </a:r>
            <a:r>
              <a:rPr lang="zh-CN" altLang="zh-CN" b="1" dirty="0"/>
              <a:t>区域</a:t>
            </a:r>
            <a:endParaRPr lang="zh-CN" altLang="zh-CN" dirty="0"/>
          </a:p>
          <a:p>
            <a:pPr lvl="2"/>
            <a:r>
              <a:rPr lang="zh-CN" altLang="zh-CN" dirty="0"/>
              <a:t>单元格区域是指一组被选中的</a:t>
            </a:r>
            <a:r>
              <a:rPr lang="zh-CN" altLang="zh-CN" dirty="0" smtClean="0"/>
              <a:t>单元格</a:t>
            </a:r>
            <a:r>
              <a:rPr lang="zh-CN" altLang="en-US" dirty="0" smtClean="0"/>
              <a:t>；</a:t>
            </a:r>
            <a:endParaRPr lang="en-US" altLang="zh-CN" dirty="0" smtClean="0"/>
          </a:p>
          <a:p>
            <a:pPr lvl="2"/>
            <a:r>
              <a:rPr lang="zh-CN" altLang="zh-CN" dirty="0"/>
              <a:t>单元格</a:t>
            </a:r>
            <a:r>
              <a:rPr lang="zh-CN" altLang="zh-CN" dirty="0" smtClean="0"/>
              <a:t>区域</a:t>
            </a:r>
            <a:r>
              <a:rPr lang="zh-CN" altLang="en-US" dirty="0" smtClean="0"/>
              <a:t>中的单元格</a:t>
            </a:r>
            <a:r>
              <a:rPr lang="zh-CN" altLang="zh-CN" dirty="0" smtClean="0"/>
              <a:t>可以</a:t>
            </a:r>
            <a:r>
              <a:rPr lang="zh-CN" altLang="zh-CN" dirty="0"/>
              <a:t>是相邻的，也可以是彼此分离</a:t>
            </a:r>
            <a:r>
              <a:rPr lang="zh-CN" altLang="zh-CN" dirty="0" smtClean="0"/>
              <a:t>的</a:t>
            </a:r>
            <a:r>
              <a:rPr lang="zh-CN" altLang="en-US" dirty="0" smtClean="0"/>
              <a:t>；</a:t>
            </a:r>
            <a:endParaRPr lang="en-US" altLang="zh-CN" dirty="0" smtClean="0"/>
          </a:p>
          <a:p>
            <a:pPr lvl="2"/>
            <a:r>
              <a:rPr lang="zh-CN" altLang="zh-CN" dirty="0" smtClean="0"/>
              <a:t>可以</a:t>
            </a:r>
            <a:r>
              <a:rPr lang="zh-CN" altLang="zh-CN" dirty="0"/>
              <a:t>对单元格区域中的所有单元格进行某些相同的操作。</a:t>
            </a:r>
            <a:endParaRPr lang="zh-CN" altLang="en-US" dirty="0"/>
          </a:p>
        </p:txBody>
      </p:sp>
      <p:sp>
        <p:nvSpPr>
          <p:cNvPr id="3" name="标题 2"/>
          <p:cNvSpPr>
            <a:spLocks noGrp="1"/>
          </p:cNvSpPr>
          <p:nvPr>
            <p:ph type="title"/>
          </p:nvPr>
        </p:nvSpPr>
        <p:spPr/>
        <p:txBody>
          <a:bodyPr/>
          <a:lstStyle/>
          <a:p>
            <a:r>
              <a:rPr lang="en-US" altLang="zh-CN" b="1" dirty="0"/>
              <a:t>6.1  Excel 2010</a:t>
            </a:r>
            <a:r>
              <a:rPr lang="zh-CN" altLang="zh-CN" b="1" dirty="0"/>
              <a:t>简介</a:t>
            </a:r>
            <a:endParaRPr lang="zh-CN" altLang="en-US" dirty="0"/>
          </a:p>
        </p:txBody>
      </p:sp>
    </p:spTree>
    <p:extLst>
      <p:ext uri="{BB962C8B-B14F-4D97-AF65-F5344CB8AC3E}">
        <p14:creationId xmlns:p14="http://schemas.microsoft.com/office/powerpoint/2010/main" val="1715772169"/>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altLang="zh-CN" b="1" dirty="0"/>
              <a:t>6.6.2  </a:t>
            </a:r>
            <a:r>
              <a:rPr lang="zh-CN" altLang="zh-CN" b="1" dirty="0"/>
              <a:t>打印</a:t>
            </a:r>
            <a:r>
              <a:rPr lang="en-US" altLang="zh-CN" b="1" dirty="0"/>
              <a:t>/</a:t>
            </a:r>
            <a:r>
              <a:rPr lang="zh-CN" altLang="zh-CN" b="1" dirty="0"/>
              <a:t>预览工作</a:t>
            </a:r>
            <a:r>
              <a:rPr lang="zh-CN" altLang="zh-CN" b="1" dirty="0" smtClean="0"/>
              <a:t>表</a:t>
            </a:r>
            <a:endParaRPr lang="en-US" altLang="zh-CN" b="1" dirty="0" smtClean="0"/>
          </a:p>
          <a:p>
            <a:pPr marL="301943" lvl="1" indent="0">
              <a:buNone/>
            </a:pPr>
            <a:r>
              <a:rPr lang="en-US" altLang="zh-CN" dirty="0" smtClean="0"/>
              <a:t>         </a:t>
            </a:r>
            <a:r>
              <a:rPr lang="zh-CN" altLang="zh-CN" dirty="0" smtClean="0"/>
              <a:t>在</a:t>
            </a:r>
            <a:r>
              <a:rPr lang="en-US" altLang="zh-CN" dirty="0"/>
              <a:t>Excel 2010</a:t>
            </a:r>
            <a:r>
              <a:rPr lang="zh-CN" altLang="zh-CN" dirty="0"/>
              <a:t>中，将“预览”和“打印”两种功能集成于其“打印”功能</a:t>
            </a:r>
            <a:r>
              <a:rPr lang="zh-CN" altLang="zh-CN" dirty="0" smtClean="0"/>
              <a:t>之中</a:t>
            </a:r>
            <a:r>
              <a:rPr lang="zh-CN" altLang="en-US" dirty="0" smtClean="0"/>
              <a:t>。</a:t>
            </a:r>
            <a:endParaRPr lang="en-US" altLang="zh-CN" dirty="0" smtClean="0"/>
          </a:p>
          <a:p>
            <a:pPr lvl="1"/>
            <a:r>
              <a:rPr lang="zh-CN" altLang="zh-CN" dirty="0" smtClean="0"/>
              <a:t>点击</a:t>
            </a:r>
            <a:r>
              <a:rPr lang="zh-CN" altLang="en-US" dirty="0" smtClean="0"/>
              <a:t>“文件”选项卡</a:t>
            </a:r>
            <a:r>
              <a:rPr lang="zh-CN" altLang="zh-CN" dirty="0" smtClean="0"/>
              <a:t>并</a:t>
            </a:r>
            <a:r>
              <a:rPr lang="zh-CN" altLang="zh-CN" dirty="0"/>
              <a:t>从弹出的功能项中选择</a:t>
            </a:r>
            <a:r>
              <a:rPr lang="en-US" altLang="zh-CN" dirty="0"/>
              <a:t>“</a:t>
            </a:r>
            <a:r>
              <a:rPr lang="zh-CN" altLang="zh-CN" dirty="0"/>
              <a:t>打印</a:t>
            </a:r>
            <a:r>
              <a:rPr lang="en-US" altLang="zh-CN" dirty="0" smtClean="0"/>
              <a:t>”</a:t>
            </a:r>
            <a:r>
              <a:rPr lang="zh-CN" altLang="en-US" dirty="0" smtClean="0"/>
              <a:t>；</a:t>
            </a:r>
            <a:endParaRPr lang="en-US" altLang="zh-CN" dirty="0" smtClean="0"/>
          </a:p>
          <a:p>
            <a:pPr lvl="1"/>
            <a:r>
              <a:rPr lang="zh-CN" altLang="zh-CN" dirty="0" smtClean="0"/>
              <a:t>系统</a:t>
            </a:r>
            <a:r>
              <a:rPr lang="zh-CN" altLang="zh-CN" dirty="0"/>
              <a:t>将打开“打印”窗口</a:t>
            </a:r>
            <a:r>
              <a:rPr lang="zh-CN" altLang="zh-CN" dirty="0" smtClean="0"/>
              <a:t>，其</a:t>
            </a:r>
            <a:r>
              <a:rPr lang="zh-CN" altLang="zh-CN" dirty="0"/>
              <a:t>右窗格是预览窗格，有“显示边距”和“缩放到页面”两种显示模式，并允许直接调整页边距，由右下角两个按钮来实现。</a:t>
            </a:r>
            <a:endParaRPr lang="zh-CN" altLang="zh-CN" b="1" dirty="0"/>
          </a:p>
        </p:txBody>
      </p:sp>
      <p:sp>
        <p:nvSpPr>
          <p:cNvPr id="3" name="标题 2"/>
          <p:cNvSpPr>
            <a:spLocks noGrp="1"/>
          </p:cNvSpPr>
          <p:nvPr>
            <p:ph type="title"/>
          </p:nvPr>
        </p:nvSpPr>
        <p:spPr/>
        <p:txBody>
          <a:bodyPr/>
          <a:lstStyle/>
          <a:p>
            <a:r>
              <a:rPr lang="en-US" altLang="zh-CN" dirty="0"/>
              <a:t>6.6  </a:t>
            </a:r>
            <a:r>
              <a:rPr lang="zh-CN" altLang="zh-CN" dirty="0"/>
              <a:t>打印工作表</a:t>
            </a:r>
            <a:endParaRPr lang="zh-CN" altLang="en-US" dirty="0"/>
          </a:p>
        </p:txBody>
      </p:sp>
    </p:spTree>
    <p:extLst>
      <p:ext uri="{BB962C8B-B14F-4D97-AF65-F5344CB8AC3E}">
        <p14:creationId xmlns:p14="http://schemas.microsoft.com/office/powerpoint/2010/main" val="22035165"/>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dirty="0"/>
              <a:t>6.6  </a:t>
            </a:r>
            <a:r>
              <a:rPr lang="zh-CN" altLang="zh-CN" dirty="0"/>
              <a:t>打印工作表</a:t>
            </a:r>
            <a:endParaRPr lang="zh-CN" altLang="en-US"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2190750"/>
            <a:ext cx="8500116" cy="45344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50368437"/>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波形">
  <a:themeElements>
    <a:clrScheme name="波形">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波形">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波形">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Waveform</Template>
  <TotalTime>705</TotalTime>
  <Words>9639</Words>
  <Application>Microsoft Office PowerPoint</Application>
  <PresentationFormat>全屏显示(4:3)</PresentationFormat>
  <Paragraphs>574</Paragraphs>
  <Slides>91</Slides>
  <Notes>0</Notes>
  <HiddenSlides>0</HiddenSlides>
  <MMClips>0</MMClips>
  <ScaleCrop>false</ScaleCrop>
  <HeadingPairs>
    <vt:vector size="4" baseType="variant">
      <vt:variant>
        <vt:lpstr>主题</vt:lpstr>
      </vt:variant>
      <vt:variant>
        <vt:i4>1</vt:i4>
      </vt:variant>
      <vt:variant>
        <vt:lpstr>幻灯片标题</vt:lpstr>
      </vt:variant>
      <vt:variant>
        <vt:i4>91</vt:i4>
      </vt:variant>
    </vt:vector>
  </HeadingPairs>
  <TitlesOfParts>
    <vt:vector size="92" baseType="lpstr">
      <vt:lpstr>波形</vt:lpstr>
      <vt:lpstr>第6章  电子表格处理基础</vt:lpstr>
      <vt:lpstr>第6章  电子表格处理基础</vt:lpstr>
      <vt:lpstr>6.1  Excel 2010简介</vt:lpstr>
      <vt:lpstr>6.1  Excel 2010简介</vt:lpstr>
      <vt:lpstr>6.1  Excel 2010简介</vt:lpstr>
      <vt:lpstr>6.1  Excel 2010简介</vt:lpstr>
      <vt:lpstr>6.1  Excel 2010简介</vt:lpstr>
      <vt:lpstr>6.1  Excel 2010简介</vt:lpstr>
      <vt:lpstr>6.1  Excel 2010简介</vt:lpstr>
      <vt:lpstr>6.2 编辑工作表</vt:lpstr>
      <vt:lpstr>6.2 编辑工作表</vt:lpstr>
      <vt:lpstr>6.2 编辑工作表</vt:lpstr>
      <vt:lpstr>6.2 编辑工作表</vt:lpstr>
      <vt:lpstr>6.2 编辑工作表</vt:lpstr>
      <vt:lpstr>6.2 编辑工作表</vt:lpstr>
      <vt:lpstr>6.2 编辑工作表</vt:lpstr>
      <vt:lpstr>6.2 编辑工作表</vt:lpstr>
      <vt:lpstr>6.2 编辑工作表</vt:lpstr>
      <vt:lpstr>6.2 编辑工作表</vt:lpstr>
      <vt:lpstr>6.2 编辑工作表</vt:lpstr>
      <vt:lpstr>6.2 编辑工作表</vt:lpstr>
      <vt:lpstr>6.2 编辑工作表</vt:lpstr>
      <vt:lpstr>6.2 编辑工作表</vt:lpstr>
      <vt:lpstr>6.2 编辑工作表</vt:lpstr>
      <vt:lpstr>6.2 编辑工作表</vt:lpstr>
      <vt:lpstr>6.2 编辑工作表</vt:lpstr>
      <vt:lpstr>6.2 编辑工作表</vt:lpstr>
      <vt:lpstr>6.2 编辑工作表</vt:lpstr>
      <vt:lpstr>6.2 编辑工作表</vt:lpstr>
      <vt:lpstr>6.2 编辑工作表</vt:lpstr>
      <vt:lpstr>6.2 编辑工作表</vt:lpstr>
      <vt:lpstr>6.2 编辑工作表</vt:lpstr>
      <vt:lpstr>6.2 编辑工作表</vt:lpstr>
      <vt:lpstr>6.3  使用公式和函数</vt:lpstr>
      <vt:lpstr>6.3  使用公式和函数</vt:lpstr>
      <vt:lpstr>6.3  使用公式和函数</vt:lpstr>
      <vt:lpstr>6.3  使用公式和函数</vt:lpstr>
      <vt:lpstr>6.3  使用公式和函数</vt:lpstr>
      <vt:lpstr>6.3  使用公式和函数</vt:lpstr>
      <vt:lpstr>6.3  使用公式和函数</vt:lpstr>
      <vt:lpstr>6.3  使用公式和函数</vt:lpstr>
      <vt:lpstr>6.3  使用公式和函数</vt:lpstr>
      <vt:lpstr>6.3  使用公式和函数</vt:lpstr>
      <vt:lpstr>6.3  使用公式和函数</vt:lpstr>
      <vt:lpstr>6.3  使用公式和函数</vt:lpstr>
      <vt:lpstr>6.3  使用公式和函数</vt:lpstr>
      <vt:lpstr>6.3  使用公式和函数</vt:lpstr>
      <vt:lpstr>6.3  使用公式和函数</vt:lpstr>
      <vt:lpstr>6.3  使用公式和函数</vt:lpstr>
      <vt:lpstr>6.3  使用公式和函数</vt:lpstr>
      <vt:lpstr>6.3  使用公式和函数</vt:lpstr>
      <vt:lpstr>6.4 格式化工作表</vt:lpstr>
      <vt:lpstr>6.4 格式化工作表</vt:lpstr>
      <vt:lpstr>6.4 格式化工作表</vt:lpstr>
      <vt:lpstr>6.4 格式化工作表</vt:lpstr>
      <vt:lpstr>6.4 格式化工作表</vt:lpstr>
      <vt:lpstr>6.4 格式化工作表</vt:lpstr>
      <vt:lpstr>6.4 格式化工作表</vt:lpstr>
      <vt:lpstr>6.4 格式化工作表</vt:lpstr>
      <vt:lpstr>6.4 格式化工作表</vt:lpstr>
      <vt:lpstr>6.4 格式化工作表</vt:lpstr>
      <vt:lpstr>6.4 格式化工作表</vt:lpstr>
      <vt:lpstr>6.4 格式化工作表</vt:lpstr>
      <vt:lpstr>6.4 格式化工作表</vt:lpstr>
      <vt:lpstr>6.4 格式化工作表</vt:lpstr>
      <vt:lpstr>6.4 格式化工作表</vt:lpstr>
      <vt:lpstr>6.4 格式化工作表</vt:lpstr>
      <vt:lpstr>6.4 格式化工作表</vt:lpstr>
      <vt:lpstr>6.4 格式化工作表</vt:lpstr>
      <vt:lpstr>6.4 格式化工作表</vt:lpstr>
      <vt:lpstr>6.5  数据处理及图表的使用</vt:lpstr>
      <vt:lpstr>6.5  数据处理及图表的使用</vt:lpstr>
      <vt:lpstr>6.5  数据处理及图表的使用</vt:lpstr>
      <vt:lpstr>6.5  数据处理及图表的使用</vt:lpstr>
      <vt:lpstr>6.5  数据处理及图表的使用</vt:lpstr>
      <vt:lpstr>6.5  数据处理及图表的使用</vt:lpstr>
      <vt:lpstr>6.5  数据处理及图表的使用</vt:lpstr>
      <vt:lpstr>6.5  数据处理及图表的使用</vt:lpstr>
      <vt:lpstr>6.5  数据处理及图表的使用</vt:lpstr>
      <vt:lpstr>6.5  数据处理及图表的使用</vt:lpstr>
      <vt:lpstr>6.5  数据处理及图表的使用</vt:lpstr>
      <vt:lpstr>6.5  数据处理及图表的使用</vt:lpstr>
      <vt:lpstr>6.5  数据处理及图表的使用</vt:lpstr>
      <vt:lpstr>6.5  数据处理及图表的使用</vt:lpstr>
      <vt:lpstr>6.6  打印工作表</vt:lpstr>
      <vt:lpstr>6.6  打印工作表</vt:lpstr>
      <vt:lpstr>6.6  打印工作表</vt:lpstr>
      <vt:lpstr>6.6  打印工作表</vt:lpstr>
      <vt:lpstr>6.6  打印工作表</vt:lpstr>
      <vt:lpstr>6.6  打印工作表</vt:lpstr>
      <vt:lpstr>6.6  打印工作表</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第6章  电子表格处理基础</dc:title>
  <dc:creator>admin</dc:creator>
  <cp:lastModifiedBy>admin</cp:lastModifiedBy>
  <cp:revision>63</cp:revision>
  <dcterms:created xsi:type="dcterms:W3CDTF">2015-08-28T02:14:22Z</dcterms:created>
  <dcterms:modified xsi:type="dcterms:W3CDTF">2016-04-24T00:28:42Z</dcterms:modified>
</cp:coreProperties>
</file>